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74" r:id="rId2"/>
    <p:sldId id="260" r:id="rId3"/>
    <p:sldId id="275" r:id="rId4"/>
    <p:sldId id="276" r:id="rId5"/>
    <p:sldId id="259" r:id="rId6"/>
    <p:sldId id="258" r:id="rId7"/>
    <p:sldId id="261" r:id="rId8"/>
    <p:sldId id="264" r:id="rId9"/>
    <p:sldId id="262" r:id="rId10"/>
    <p:sldId id="263" r:id="rId11"/>
    <p:sldId id="265" r:id="rId12"/>
    <p:sldId id="266" r:id="rId13"/>
    <p:sldId id="267"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58"/>
    <p:restoredTop sz="78366" autoAdjust="0"/>
  </p:normalViewPr>
  <p:slideViewPr>
    <p:cSldViewPr snapToGrid="0" snapToObjects="1">
      <p:cViewPr varScale="1">
        <p:scale>
          <a:sx n="102" d="100"/>
          <a:sy n="102" d="100"/>
        </p:scale>
        <p:origin x="858" y="108"/>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44AA89-B6BF-2F48-BBBF-8E04BBD52CCD}" type="datetimeFigureOut">
              <a:rPr lang="en-US" smtClean="0"/>
              <a:t>5/3/2017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BFCE99-462F-3B47-9652-2A284756BFDB}" type="slidenum">
              <a:rPr lang="en-US" smtClean="0"/>
              <a:t>‹#›</a:t>
            </a:fld>
            <a:endParaRPr lang="en-US"/>
          </a:p>
        </p:txBody>
      </p:sp>
    </p:spTree>
    <p:extLst>
      <p:ext uri="{BB962C8B-B14F-4D97-AF65-F5344CB8AC3E}">
        <p14:creationId xmlns:p14="http://schemas.microsoft.com/office/powerpoint/2010/main" val="2013464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pply.summer.yale.edu/apply/"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apply.summer.yale.edu/register/2017housingadddrop"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summer.session@yale.edu"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yale.edu/idphotoupload/"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Welcome to Yale Summer Session!  This is the pre-arrival presentation for incoming visiting students. We are thrilled to have you attending a program with us this summer.  </a:t>
            </a:r>
          </a:p>
          <a:p>
            <a:r>
              <a:rPr lang="en-US" sz="1200" kern="1200" dirty="0">
                <a:solidFill>
                  <a:schemeClr val="tx1"/>
                </a:solidFill>
                <a:effectLst/>
                <a:latin typeface="+mn-lt"/>
                <a:ea typeface="+mn-ea"/>
                <a:cs typeface="+mn-cs"/>
              </a:rPr>
              <a:t>We know you’ll enjoy the academic program and the charming small city where you will study.  If you are living on campus, we are very excited to introduce you to a Yale residential college and invite you to participate in our many activities and programs.</a:t>
            </a:r>
          </a:p>
          <a:p>
            <a:r>
              <a:rPr lang="en-US" sz="1200" kern="1200" dirty="0">
                <a:solidFill>
                  <a:schemeClr val="tx1"/>
                </a:solidFill>
                <a:effectLst/>
                <a:latin typeface="+mn-lt"/>
                <a:ea typeface="+mn-ea"/>
                <a:cs typeface="+mn-cs"/>
              </a:rPr>
              <a:t>This webinar will review some of the basic information you need to know before coming to Yale this summer.  Please follow along and don’t hesitate to email or call us if you have further questions. For your reference, Yale Summer Session is sometimes known as ‘YSS’.</a:t>
            </a:r>
          </a:p>
        </p:txBody>
      </p:sp>
      <p:sp>
        <p:nvSpPr>
          <p:cNvPr id="4" name="Slide Number Placeholder 3"/>
          <p:cNvSpPr>
            <a:spLocks noGrp="1"/>
          </p:cNvSpPr>
          <p:nvPr>
            <p:ph type="sldNum" sz="quarter" idx="10"/>
          </p:nvPr>
        </p:nvSpPr>
        <p:spPr/>
        <p:txBody>
          <a:bodyPr/>
          <a:lstStyle/>
          <a:p>
            <a:fld id="{5ABFCE99-462F-3B47-9652-2A284756BFDB}"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090356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Your Dorm Room. If you’re living on campus, your room includes a twin bed with a mattress, pillow, light blanket, a dresser, chair and desk.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Sheets and bath towels are not included, so bring those or buy them when you arrive. The sheet size for the bed is twin, extra-long. Additional items that you may need can be purchased at the Yale Bookstore.</a:t>
            </a:r>
          </a:p>
        </p:txBody>
      </p:sp>
      <p:sp>
        <p:nvSpPr>
          <p:cNvPr id="4" name="Slide Number Placeholder 3"/>
          <p:cNvSpPr>
            <a:spLocks noGrp="1"/>
          </p:cNvSpPr>
          <p:nvPr>
            <p:ph type="sldNum" sz="quarter" idx="10"/>
          </p:nvPr>
        </p:nvSpPr>
        <p:spPr/>
        <p:txBody>
          <a:bodyPr/>
          <a:lstStyle/>
          <a:p>
            <a:fld id="{5ABFCE99-462F-3B47-9652-2A284756BFDB}" type="slidenum">
              <a:rPr lang="en-US" smtClean="0"/>
              <a:t>10</a:t>
            </a:fld>
            <a:endParaRPr lang="en-US"/>
          </a:p>
        </p:txBody>
      </p:sp>
    </p:spTree>
    <p:extLst>
      <p:ext uri="{BB962C8B-B14F-4D97-AF65-F5344CB8AC3E}">
        <p14:creationId xmlns:p14="http://schemas.microsoft.com/office/powerpoint/2010/main" val="1887205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Getting Around Campus. New Haven is a small and walkable city! View the campus map. </a:t>
            </a:r>
          </a:p>
          <a:p>
            <a:r>
              <a:rPr lang="en-US" sz="1200" kern="1200" dirty="0">
                <a:solidFill>
                  <a:schemeClr val="tx1"/>
                </a:solidFill>
                <a:effectLst/>
                <a:latin typeface="+mn-lt"/>
                <a:ea typeface="+mn-ea"/>
                <a:cs typeface="+mn-cs"/>
              </a:rPr>
              <a:t>Most students find it easy to walk around campus. However, you can also use the Yale Shuttle, if needed. It’s free when you show your Yale ID.  </a:t>
            </a:r>
          </a:p>
          <a:p>
            <a:r>
              <a:rPr lang="en-US" sz="1200" kern="1200" dirty="0">
                <a:solidFill>
                  <a:schemeClr val="tx1"/>
                </a:solidFill>
                <a:effectLst/>
                <a:latin typeface="+mn-lt"/>
                <a:ea typeface="+mn-ea"/>
                <a:cs typeface="+mn-cs"/>
              </a:rPr>
              <a:t>There is an app you can download to your phone to view all of the shuttles in real time. </a:t>
            </a:r>
          </a:p>
        </p:txBody>
      </p:sp>
      <p:sp>
        <p:nvSpPr>
          <p:cNvPr id="4" name="Slide Number Placeholder 3"/>
          <p:cNvSpPr>
            <a:spLocks noGrp="1"/>
          </p:cNvSpPr>
          <p:nvPr>
            <p:ph type="sldNum" sz="quarter" idx="10"/>
          </p:nvPr>
        </p:nvSpPr>
        <p:spPr/>
        <p:txBody>
          <a:bodyPr/>
          <a:lstStyle/>
          <a:p>
            <a:fld id="{5ABFCE99-462F-3B47-9652-2A284756BFDB}" type="slidenum">
              <a:rPr lang="en-US" smtClean="0"/>
              <a:t>11</a:t>
            </a:fld>
            <a:endParaRPr lang="en-US"/>
          </a:p>
        </p:txBody>
      </p:sp>
    </p:spTree>
    <p:extLst>
      <p:ext uri="{BB962C8B-B14F-4D97-AF65-F5344CB8AC3E}">
        <p14:creationId xmlns:p14="http://schemas.microsoft.com/office/powerpoint/2010/main" val="354863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Attractions and Resources. Yale and the City of New Haven have many attractions for you to explore this summer! There are also numerous resources available to you!</a:t>
            </a:r>
          </a:p>
          <a:p>
            <a:r>
              <a:rPr lang="en-US" sz="1200" kern="1200" dirty="0">
                <a:solidFill>
                  <a:schemeClr val="tx1"/>
                </a:solidFill>
                <a:effectLst/>
                <a:latin typeface="+mn-lt"/>
                <a:ea typeface="+mn-ea"/>
                <a:cs typeface="+mn-cs"/>
              </a:rPr>
              <a:t>Click on the links below to read about what those attractions and resources are. Many of the Yale attractions are free with your Yale ID. You can also take a free tour of the Yale campus through the Yale Visitor Center. </a:t>
            </a:r>
          </a:p>
        </p:txBody>
      </p:sp>
      <p:sp>
        <p:nvSpPr>
          <p:cNvPr id="4" name="Slide Number Placeholder 3"/>
          <p:cNvSpPr>
            <a:spLocks noGrp="1"/>
          </p:cNvSpPr>
          <p:nvPr>
            <p:ph type="sldNum" sz="quarter" idx="10"/>
          </p:nvPr>
        </p:nvSpPr>
        <p:spPr/>
        <p:txBody>
          <a:bodyPr/>
          <a:lstStyle/>
          <a:p>
            <a:fld id="{5ABFCE99-462F-3B47-9652-2A284756BFDB}" type="slidenum">
              <a:rPr lang="en-US" smtClean="0"/>
              <a:t>12</a:t>
            </a:fld>
            <a:endParaRPr lang="en-US"/>
          </a:p>
        </p:txBody>
      </p:sp>
    </p:spTree>
    <p:extLst>
      <p:ext uri="{BB962C8B-B14F-4D97-AF65-F5344CB8AC3E}">
        <p14:creationId xmlns:p14="http://schemas.microsoft.com/office/powerpoint/2010/main" val="2112766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Safety on Campus. Yale is located in the heart of a vibrant urban community. With city living, it is important to take steps to stay safe. There are blue phones located all over campus. </a:t>
            </a:r>
          </a:p>
          <a:p>
            <a:r>
              <a:rPr lang="en-US" sz="1200" kern="1200" dirty="0">
                <a:solidFill>
                  <a:schemeClr val="tx1"/>
                </a:solidFill>
                <a:effectLst/>
                <a:latin typeface="+mn-lt"/>
                <a:ea typeface="+mn-ea"/>
                <a:cs typeface="+mn-cs"/>
              </a:rPr>
              <a:t>You can press the red button to directly get in contact with Yale’s Police department if there is an emergency and you need help right away. By pressing the black button on the blue box, you can call any office at Yale using the last 5 digits of the phone number. To call Summer Session, you would dial, 2-2430.</a:t>
            </a:r>
          </a:p>
          <a:p>
            <a:r>
              <a:rPr lang="en-US" sz="1200" kern="1200" dirty="0">
                <a:solidFill>
                  <a:schemeClr val="tx1"/>
                </a:solidFill>
                <a:effectLst/>
                <a:latin typeface="+mn-lt"/>
                <a:ea typeface="+mn-ea"/>
                <a:cs typeface="+mn-cs"/>
              </a:rPr>
              <a:t>Shuttle buses will provide you free transportation all around campus. They have a daytime route and a nighttime route. We advise against walking alone at night. Always walk with a friend. </a:t>
            </a:r>
          </a:p>
          <a:p>
            <a:r>
              <a:rPr lang="en-US" sz="1200" kern="1200" dirty="0">
                <a:solidFill>
                  <a:schemeClr val="tx1"/>
                </a:solidFill>
                <a:effectLst/>
                <a:latin typeface="+mn-lt"/>
                <a:ea typeface="+mn-ea"/>
                <a:cs typeface="+mn-cs"/>
              </a:rPr>
              <a:t>If you do not have someone to walk with, you can contact Yale security for an escort and they will safely transport you on campus at night. They will either drive you or walk with you. You just need to know your NET ID to use this service. Click the link to learn more about it. </a:t>
            </a:r>
          </a:p>
          <a:p>
            <a:r>
              <a:rPr lang="en-US" sz="1200" kern="1200" dirty="0">
                <a:solidFill>
                  <a:schemeClr val="tx1"/>
                </a:solidFill>
                <a:effectLst/>
                <a:latin typeface="+mn-lt"/>
                <a:ea typeface="+mn-ea"/>
                <a:cs typeface="+mn-cs"/>
              </a:rPr>
              <a:t>Lastly, you can download the ‘Live Safe’ App from the App store (select Yale University). It’s an app that tells you how to be safe on campus and provides additional resources.</a:t>
            </a:r>
          </a:p>
        </p:txBody>
      </p:sp>
      <p:sp>
        <p:nvSpPr>
          <p:cNvPr id="4" name="Slide Number Placeholder 3"/>
          <p:cNvSpPr>
            <a:spLocks noGrp="1"/>
          </p:cNvSpPr>
          <p:nvPr>
            <p:ph type="sldNum" sz="quarter" idx="10"/>
          </p:nvPr>
        </p:nvSpPr>
        <p:spPr/>
        <p:txBody>
          <a:bodyPr/>
          <a:lstStyle/>
          <a:p>
            <a:fld id="{5ABFCE99-462F-3B47-9652-2A284756BFDB}" type="slidenum">
              <a:rPr lang="en-US" smtClean="0"/>
              <a:t>13</a:t>
            </a:fld>
            <a:endParaRPr lang="en-US"/>
          </a:p>
        </p:txBody>
      </p:sp>
    </p:spTree>
    <p:extLst>
      <p:ext uri="{BB962C8B-B14F-4D97-AF65-F5344CB8AC3E}">
        <p14:creationId xmlns:p14="http://schemas.microsoft.com/office/powerpoint/2010/main" val="2131484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look forward to your arrival at Yale this summer! </a:t>
            </a:r>
            <a:r>
              <a:rPr lang="en-US" sz="1200" kern="1200">
                <a:solidFill>
                  <a:schemeClr val="tx1"/>
                </a:solidFill>
                <a:effectLst/>
                <a:latin typeface="+mn-lt"/>
                <a:ea typeface="+mn-ea"/>
                <a:cs typeface="+mn-cs"/>
              </a:rPr>
              <a:t>If we haven't addressed all of your pre-arrival questions please email us at summer.session@yale.edu or call our office.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ABFCE99-462F-3B47-9652-2A284756BFDB}" type="slidenum">
              <a:rPr lang="en-US" smtClean="0"/>
              <a:t>14</a:t>
            </a:fld>
            <a:endParaRPr lang="en-US"/>
          </a:p>
        </p:txBody>
      </p:sp>
    </p:spTree>
    <p:extLst>
      <p:ext uri="{BB962C8B-B14F-4D97-AF65-F5344CB8AC3E}">
        <p14:creationId xmlns:p14="http://schemas.microsoft.com/office/powerpoint/2010/main" val="1338102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Getting to New Haven. Visit the YSS website and click on the ‘admitted students’ tab. On that tab, there are subheadings with pre-arrival information.  Click on “travel information” to access how to get to New</a:t>
            </a:r>
            <a:r>
              <a:rPr lang="en-US" sz="1200" kern="1200" baseline="0" dirty="0">
                <a:solidFill>
                  <a:schemeClr val="tx1"/>
                </a:solidFill>
                <a:effectLst/>
                <a:latin typeface="+mn-lt"/>
                <a:ea typeface="+mn-ea"/>
                <a:cs typeface="+mn-cs"/>
              </a:rPr>
              <a:t> Haven.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most common airports students use are: JFK, La Guardia, Newark, Bradley, &amp; sometimes Tweed.</a:t>
            </a:r>
          </a:p>
          <a:p>
            <a:r>
              <a:rPr lang="en-US" sz="1200" kern="1200" dirty="0">
                <a:solidFill>
                  <a:schemeClr val="tx1"/>
                </a:solidFill>
                <a:effectLst/>
                <a:latin typeface="+mn-lt"/>
                <a:ea typeface="+mn-ea"/>
                <a:cs typeface="+mn-cs"/>
              </a:rPr>
              <a:t>The information to make arrangements to take a shuttle, either using Go! Airport Shuttle or Connecticut</a:t>
            </a:r>
            <a:r>
              <a:rPr lang="en-US" sz="1200" kern="1200" baseline="0" dirty="0">
                <a:solidFill>
                  <a:schemeClr val="tx1"/>
                </a:solidFill>
                <a:effectLst/>
                <a:latin typeface="+mn-lt"/>
                <a:ea typeface="+mn-ea"/>
                <a:cs typeface="+mn-cs"/>
              </a:rPr>
              <a:t> Limo</a:t>
            </a:r>
            <a:r>
              <a:rPr lang="en-US" sz="1200" kern="1200" dirty="0">
                <a:solidFill>
                  <a:schemeClr val="tx1"/>
                </a:solidFill>
                <a:effectLst/>
                <a:latin typeface="+mn-lt"/>
                <a:ea typeface="+mn-ea"/>
                <a:cs typeface="+mn-cs"/>
              </a:rPr>
              <a:t> from the airport to campus, is on our website. Train (via Amtrak or Metro North) and bus service (via Greyhound, </a:t>
            </a:r>
            <a:r>
              <a:rPr lang="en-US" sz="1200" kern="1200" dirty="0" err="1">
                <a:solidFill>
                  <a:schemeClr val="tx1"/>
                </a:solidFill>
                <a:effectLst/>
                <a:latin typeface="+mn-lt"/>
                <a:ea typeface="+mn-ea"/>
                <a:cs typeface="+mn-cs"/>
              </a:rPr>
              <a:t>Megabus</a:t>
            </a:r>
            <a:r>
              <a:rPr lang="en-US" sz="1200" kern="1200" dirty="0">
                <a:solidFill>
                  <a:schemeClr val="tx1"/>
                </a:solidFill>
                <a:effectLst/>
                <a:latin typeface="+mn-lt"/>
                <a:ea typeface="+mn-ea"/>
                <a:cs typeface="+mn-cs"/>
              </a:rPr>
              <a:t> and Peter Pan Bus) arrive in New Haven at Union Station.</a:t>
            </a:r>
            <a:endParaRPr lang="en-US" dirty="0"/>
          </a:p>
        </p:txBody>
      </p:sp>
      <p:sp>
        <p:nvSpPr>
          <p:cNvPr id="4" name="Slide Number Placeholder 3"/>
          <p:cNvSpPr>
            <a:spLocks noGrp="1"/>
          </p:cNvSpPr>
          <p:nvPr>
            <p:ph type="sldNum" sz="quarter" idx="10"/>
          </p:nvPr>
        </p:nvSpPr>
        <p:spPr/>
        <p:txBody>
          <a:bodyPr/>
          <a:lstStyle/>
          <a:p>
            <a:fld id="{5ABFCE99-462F-3B47-9652-2A284756BFDB}" type="slidenum">
              <a:rPr lang="en-US" smtClean="0"/>
              <a:t>2</a:t>
            </a:fld>
            <a:endParaRPr lang="en-US"/>
          </a:p>
        </p:txBody>
      </p:sp>
    </p:spTree>
    <p:extLst>
      <p:ext uri="{BB962C8B-B14F-4D97-AF65-F5344CB8AC3E}">
        <p14:creationId xmlns:p14="http://schemas.microsoft.com/office/powerpoint/2010/main" val="66667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Required Forms. </a:t>
            </a:r>
          </a:p>
          <a:p>
            <a:r>
              <a:rPr lang="en-US" dirty="0"/>
              <a:t>After you have received your offer of admission, you must confirm (or decline) the offer via the Confirmation form, found in your </a:t>
            </a:r>
            <a:r>
              <a:rPr lang="en-US" dirty="0">
                <a:hlinkClick r:id="rId3"/>
              </a:rPr>
              <a:t>student portal</a:t>
            </a:r>
            <a:r>
              <a:rPr lang="en-US" dirty="0"/>
              <a:t>. To accept your offer of admission, look for the Forms header on your status page. Click on the “Reply to Offer of Admission” link, and follow the prompts.  Please understand that your spot in Yale Summer Session is not confirmed until you have filled out this form. </a:t>
            </a:r>
          </a:p>
          <a:p>
            <a:r>
              <a:rPr lang="en-US" sz="1200" kern="1200" dirty="0">
                <a:solidFill>
                  <a:schemeClr val="tx1"/>
                </a:solidFill>
                <a:effectLst/>
                <a:latin typeface="+mn-lt"/>
                <a:ea typeface="+mn-ea"/>
                <a:cs typeface="+mn-cs"/>
              </a:rPr>
              <a:t>There are additional optional forms that we have available</a:t>
            </a:r>
            <a:r>
              <a:rPr lang="en-US" sz="1200" kern="1200" baseline="0" dirty="0">
                <a:solidFill>
                  <a:schemeClr val="tx1"/>
                </a:solidFill>
                <a:effectLst/>
                <a:latin typeface="+mn-lt"/>
                <a:ea typeface="+mn-ea"/>
                <a:cs typeface="+mn-cs"/>
              </a:rPr>
              <a:t> for you. The course change request form i</a:t>
            </a:r>
            <a:r>
              <a:rPr lang="en-US" sz="1200" kern="1200" dirty="0">
                <a:solidFill>
                  <a:schemeClr val="tx1"/>
                </a:solidFill>
                <a:effectLst/>
                <a:latin typeface="+mn-lt"/>
                <a:ea typeface="+mn-ea"/>
                <a:cs typeface="+mn-cs"/>
              </a:rPr>
              <a:t>s used for students in YSS who wish to request a course change before the</a:t>
            </a:r>
            <a:r>
              <a:rPr lang="en-US" sz="1200" kern="1200" baseline="0" dirty="0">
                <a:solidFill>
                  <a:schemeClr val="tx1"/>
                </a:solidFill>
                <a:effectLst/>
                <a:latin typeface="+mn-lt"/>
                <a:ea typeface="+mn-ea"/>
                <a:cs typeface="+mn-cs"/>
              </a:rPr>
              <a:t> session begins</a:t>
            </a:r>
            <a:r>
              <a:rPr lang="en-US" sz="1200" kern="1200" dirty="0">
                <a:solidFill>
                  <a:schemeClr val="tx1"/>
                </a:solidFill>
                <a:effectLst/>
                <a:latin typeface="+mn-lt"/>
                <a:ea typeface="+mn-ea"/>
                <a:cs typeface="+mn-cs"/>
              </a:rPr>
              <a:t>. Requests usually take about a week to be reviewed. </a:t>
            </a:r>
          </a:p>
          <a:p>
            <a:r>
              <a:rPr lang="en-US" sz="1200" kern="1200" dirty="0">
                <a:solidFill>
                  <a:schemeClr val="tx1"/>
                </a:solidFill>
                <a:effectLst/>
                <a:latin typeface="+mn-lt"/>
                <a:ea typeface="+mn-ea"/>
                <a:cs typeface="+mn-cs"/>
              </a:rPr>
              <a:t>This form is available until one week before the start of the session, after that all courses change</a:t>
            </a:r>
            <a:r>
              <a:rPr lang="en-US" sz="1200" kern="1200" baseline="0" dirty="0">
                <a:solidFill>
                  <a:schemeClr val="tx1"/>
                </a:solidFill>
                <a:effectLst/>
                <a:latin typeface="+mn-lt"/>
                <a:ea typeface="+mn-ea"/>
                <a:cs typeface="+mn-cs"/>
              </a:rPr>
              <a:t> requests</a:t>
            </a:r>
            <a:r>
              <a:rPr lang="en-US" sz="1200" kern="1200" dirty="0">
                <a:solidFill>
                  <a:schemeClr val="tx1"/>
                </a:solidFill>
                <a:effectLst/>
                <a:latin typeface="+mn-lt"/>
                <a:ea typeface="+mn-ea"/>
                <a:cs typeface="+mn-cs"/>
              </a:rPr>
              <a:t> must be done in person in the YSS office. Please note the first request is free, but a $60 charge will be added to your bill for each additional request.  </a:t>
            </a:r>
          </a:p>
          <a:p>
            <a:r>
              <a:rPr lang="en-US" dirty="0"/>
              <a:t>If you would like to add or drop on-campus housing and meals, please fill out the </a:t>
            </a:r>
            <a:r>
              <a:rPr lang="en-US" dirty="0">
                <a:hlinkClick r:id="rId4"/>
              </a:rPr>
              <a:t>Housing and Meals Add / Drop Form</a:t>
            </a:r>
            <a:r>
              <a:rPr lang="en-US" dirty="0"/>
              <a:t>. Lastly, if you will not be joining us this summer, please fill out the cancellation of summer registration form.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ABFCE99-462F-3B47-9652-2A284756BFD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005939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Your Net ID and PIN will be sent to you within 2 weeks of your acceptance. If you have </a:t>
            </a:r>
            <a:r>
              <a:rPr lang="en-US" b="1" dirty="0"/>
              <a:t>not</a:t>
            </a:r>
            <a:r>
              <a:rPr lang="en-US" dirty="0"/>
              <a:t> received your Net Id and PIN emails and it has been </a:t>
            </a:r>
            <a:r>
              <a:rPr lang="en-US" b="1" dirty="0"/>
              <a:t>more than</a:t>
            </a:r>
            <a:r>
              <a:rPr lang="en-US" dirty="0"/>
              <a:t> 3 weeks since you have received your decision, please contact: </a:t>
            </a:r>
            <a:r>
              <a:rPr lang="en-US" u="sng" dirty="0">
                <a:hlinkClick r:id="rId3"/>
              </a:rPr>
              <a:t>summer.session@yale.edu</a:t>
            </a:r>
            <a:r>
              <a:rPr lang="en-US" dirty="0"/>
              <a:t>.</a:t>
            </a:r>
          </a:p>
          <a:p>
            <a:endParaRPr lang="en-US" dirty="0"/>
          </a:p>
        </p:txBody>
      </p:sp>
      <p:sp>
        <p:nvSpPr>
          <p:cNvPr id="4" name="Slide Number Placeholder 3"/>
          <p:cNvSpPr>
            <a:spLocks noGrp="1"/>
          </p:cNvSpPr>
          <p:nvPr>
            <p:ph type="sldNum" sz="quarter" idx="10"/>
          </p:nvPr>
        </p:nvSpPr>
        <p:spPr/>
        <p:txBody>
          <a:bodyPr/>
          <a:lstStyle/>
          <a:p>
            <a:fld id="{5ABFCE99-462F-3B47-9652-2A284756BFDB}" type="slidenum">
              <a:rPr lang="en-US" smtClean="0"/>
              <a:t>4</a:t>
            </a:fld>
            <a:endParaRPr lang="en-US"/>
          </a:p>
        </p:txBody>
      </p:sp>
    </p:spTree>
    <p:extLst>
      <p:ext uri="{BB962C8B-B14F-4D97-AF65-F5344CB8AC3E}">
        <p14:creationId xmlns:p14="http://schemas.microsoft.com/office/powerpoint/2010/main" val="2420558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Upload a photo for your photo ID. </a:t>
            </a:r>
            <a:r>
              <a:rPr lang="en-US" sz="1200" kern="1200" dirty="0">
                <a:solidFill>
                  <a:schemeClr val="tx1"/>
                </a:solidFill>
                <a:effectLst/>
                <a:latin typeface="+mn-lt"/>
                <a:ea typeface="+mn-ea"/>
                <a:cs typeface="+mn-cs"/>
              </a:rPr>
              <a:t>In order to upload your photo, you will need to have activated your </a:t>
            </a:r>
            <a:r>
              <a:rPr lang="en-US" sz="1200" kern="1200" dirty="0" err="1">
                <a:solidFill>
                  <a:schemeClr val="tx1"/>
                </a:solidFill>
                <a:effectLst/>
                <a:latin typeface="+mn-lt"/>
                <a:ea typeface="+mn-ea"/>
                <a:cs typeface="+mn-cs"/>
              </a:rPr>
              <a:t>NetID</a:t>
            </a:r>
            <a:r>
              <a:rPr lang="en-US" sz="1200" kern="1200" dirty="0">
                <a:solidFill>
                  <a:schemeClr val="tx1"/>
                </a:solidFill>
                <a:effectLst/>
                <a:latin typeface="+mn-lt"/>
                <a:ea typeface="+mn-ea"/>
                <a:cs typeface="+mn-cs"/>
              </a:rPr>
              <a:t>.  </a:t>
            </a:r>
            <a:r>
              <a:rPr lang="en-US" dirty="0"/>
              <a:t>After you receive your </a:t>
            </a:r>
            <a:r>
              <a:rPr lang="en-US" dirty="0" err="1"/>
              <a:t>NetID</a:t>
            </a:r>
            <a:r>
              <a:rPr lang="en-US" dirty="0"/>
              <a:t> and activate your account we strongly advise you to upload a photo. Please go to the ID center website at </a:t>
            </a:r>
            <a:r>
              <a:rPr lang="en-US" u="sng" dirty="0">
                <a:hlinkClick r:id="rId3"/>
              </a:rPr>
              <a:t>http://www.yale.edu/idphotoupload/</a:t>
            </a:r>
            <a:r>
              <a:rPr lang="en-US" dirty="0"/>
              <a:t> to upload your photo as soon as you receive your NET ID and password.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If done ahead of time, your ID card will be ready prior to your arrival at Yale.</a:t>
            </a:r>
          </a:p>
          <a:p>
            <a:r>
              <a:rPr lang="en-US" dirty="0"/>
              <a:t>Your ID gives you the access you need to Yale facilities, shuttle buses, the gym, libraries, events and lots of other things on campus. Residential students use their ID to access their housing and meals.</a:t>
            </a:r>
          </a:p>
        </p:txBody>
      </p:sp>
      <p:sp>
        <p:nvSpPr>
          <p:cNvPr id="4" name="Slide Number Placeholder 3"/>
          <p:cNvSpPr>
            <a:spLocks noGrp="1"/>
          </p:cNvSpPr>
          <p:nvPr>
            <p:ph type="sldNum" sz="quarter" idx="10"/>
          </p:nvPr>
        </p:nvSpPr>
        <p:spPr/>
        <p:txBody>
          <a:bodyPr/>
          <a:lstStyle/>
          <a:p>
            <a:fld id="{5ABFCE99-462F-3B47-9652-2A284756BFDB}" type="slidenum">
              <a:rPr lang="en-US" smtClean="0"/>
              <a:t>5</a:t>
            </a:fld>
            <a:endParaRPr lang="en-US"/>
          </a:p>
        </p:txBody>
      </p:sp>
    </p:spTree>
    <p:extLst>
      <p:ext uri="{BB962C8B-B14F-4D97-AF65-F5344CB8AC3E}">
        <p14:creationId xmlns:p14="http://schemas.microsoft.com/office/powerpoint/2010/main" val="951322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Do you owe money? The due date for your bill is two weeks prior to your arrival. </a:t>
            </a:r>
          </a:p>
          <a:p>
            <a:r>
              <a:rPr lang="en-US" sz="1200" kern="1200" dirty="0">
                <a:solidFill>
                  <a:schemeClr val="tx1"/>
                </a:solidFill>
                <a:effectLst/>
                <a:latin typeface="+mn-lt"/>
                <a:ea typeface="+mn-ea"/>
                <a:cs typeface="+mn-cs"/>
              </a:rPr>
              <a:t>After you activate your </a:t>
            </a:r>
            <a:r>
              <a:rPr lang="en-US" sz="1200" kern="1200" dirty="0" err="1">
                <a:solidFill>
                  <a:schemeClr val="tx1"/>
                </a:solidFill>
                <a:effectLst/>
                <a:latin typeface="+mn-lt"/>
                <a:ea typeface="+mn-ea"/>
                <a:cs typeface="+mn-cs"/>
              </a:rPr>
              <a:t>NetID</a:t>
            </a:r>
            <a:r>
              <a:rPr lang="en-US" sz="1200" kern="1200" dirty="0">
                <a:solidFill>
                  <a:schemeClr val="tx1"/>
                </a:solidFill>
                <a:effectLst/>
                <a:latin typeface="+mn-lt"/>
                <a:ea typeface="+mn-ea"/>
                <a:cs typeface="+mn-cs"/>
              </a:rPr>
              <a:t>, log in to your SIS account to look up your balance. </a:t>
            </a:r>
          </a:p>
        </p:txBody>
      </p:sp>
      <p:sp>
        <p:nvSpPr>
          <p:cNvPr id="4" name="Slide Number Placeholder 3"/>
          <p:cNvSpPr>
            <a:spLocks noGrp="1"/>
          </p:cNvSpPr>
          <p:nvPr>
            <p:ph type="sldNum" sz="quarter" idx="10"/>
          </p:nvPr>
        </p:nvSpPr>
        <p:spPr/>
        <p:txBody>
          <a:bodyPr/>
          <a:lstStyle/>
          <a:p>
            <a:fld id="{5ABFCE99-462F-3B47-9652-2A284756BFDB}" type="slidenum">
              <a:rPr lang="en-US" smtClean="0"/>
              <a:t>6</a:t>
            </a:fld>
            <a:endParaRPr lang="en-US"/>
          </a:p>
        </p:txBody>
      </p:sp>
    </p:spTree>
    <p:extLst>
      <p:ext uri="{BB962C8B-B14F-4D97-AF65-F5344CB8AC3E}">
        <p14:creationId xmlns:p14="http://schemas.microsoft.com/office/powerpoint/2010/main" val="1706391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Housing Check In. If you’re living on campus, you’ll need to check into housing when you arrive.  We will send you information about housing check in via email about a week before your session starts. Specific dates and details about housing can be found on the “admitted students” tab on the website.</a:t>
            </a:r>
          </a:p>
          <a:p>
            <a:r>
              <a:rPr lang="en-US" sz="1200" kern="1200" dirty="0">
                <a:solidFill>
                  <a:schemeClr val="tx1"/>
                </a:solidFill>
                <a:effectLst/>
                <a:latin typeface="+mn-lt"/>
                <a:ea typeface="+mn-ea"/>
                <a:cs typeface="+mn-cs"/>
              </a:rPr>
              <a:t>International students are REQUIRED to check in with the Office of International Students and Scholars upon arrival to Yale. This is for international students who received an immigration document (I-20) from YSS.  </a:t>
            </a:r>
          </a:p>
          <a:p>
            <a:r>
              <a:rPr lang="en-US" sz="1200" kern="1200" dirty="0">
                <a:solidFill>
                  <a:schemeClr val="tx1"/>
                </a:solidFill>
                <a:effectLst/>
                <a:latin typeface="+mn-lt"/>
                <a:ea typeface="+mn-ea"/>
                <a:cs typeface="+mn-cs"/>
              </a:rPr>
              <a:t>This is a mandatory process and is required to stay in legal status. </a:t>
            </a:r>
          </a:p>
        </p:txBody>
      </p:sp>
      <p:sp>
        <p:nvSpPr>
          <p:cNvPr id="4" name="Slide Number Placeholder 3"/>
          <p:cNvSpPr>
            <a:spLocks noGrp="1"/>
          </p:cNvSpPr>
          <p:nvPr>
            <p:ph type="sldNum" sz="quarter" idx="10"/>
          </p:nvPr>
        </p:nvSpPr>
        <p:spPr/>
        <p:txBody>
          <a:bodyPr/>
          <a:lstStyle/>
          <a:p>
            <a:fld id="{5ABFCE99-462F-3B47-9652-2A284756BFDB}" type="slidenum">
              <a:rPr lang="en-US" smtClean="0"/>
              <a:t>7</a:t>
            </a:fld>
            <a:endParaRPr lang="en-US"/>
          </a:p>
        </p:txBody>
      </p:sp>
    </p:spTree>
    <p:extLst>
      <p:ext uri="{BB962C8B-B14F-4D97-AF65-F5344CB8AC3E}">
        <p14:creationId xmlns:p14="http://schemas.microsoft.com/office/powerpoint/2010/main" val="23845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to Pack. The weather in June is hot, but less humid and July is usually hot and humid. This can vary from year to year though. Check the internet before you arrive to see what the weather will be like.  </a:t>
            </a:r>
          </a:p>
          <a:p>
            <a:r>
              <a:rPr lang="en-US" sz="1200" kern="1200" dirty="0">
                <a:solidFill>
                  <a:schemeClr val="tx1"/>
                </a:solidFill>
                <a:effectLst/>
                <a:latin typeface="+mn-lt"/>
                <a:ea typeface="+mn-ea"/>
                <a:cs typeface="+mn-cs"/>
              </a:rPr>
              <a:t>Some classrooms have air conditioning but the individual dorm rooms do not. Certain areas of the residential colleges have air-conditioning like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dining halls and some of the common areas.</a:t>
            </a:r>
          </a:p>
          <a:p>
            <a:r>
              <a:rPr lang="en-US" sz="1200" kern="1200" dirty="0">
                <a:solidFill>
                  <a:schemeClr val="tx1"/>
                </a:solidFill>
                <a:effectLst/>
                <a:latin typeface="+mn-lt"/>
                <a:ea typeface="+mn-ea"/>
                <a:cs typeface="+mn-cs"/>
              </a:rPr>
              <a:t>In regards to clothing, we recommend, clothing you can layer, informal or sports clothes, a light sweater or light coat, an umbrella and/or raincoat, and business casual attire for special events and activities.</a:t>
            </a:r>
          </a:p>
        </p:txBody>
      </p:sp>
      <p:sp>
        <p:nvSpPr>
          <p:cNvPr id="4" name="Slide Number Placeholder 3"/>
          <p:cNvSpPr>
            <a:spLocks noGrp="1"/>
          </p:cNvSpPr>
          <p:nvPr>
            <p:ph type="sldNum" sz="quarter" idx="10"/>
          </p:nvPr>
        </p:nvSpPr>
        <p:spPr/>
        <p:txBody>
          <a:bodyPr/>
          <a:lstStyle/>
          <a:p>
            <a:fld id="{5ABFCE99-462F-3B47-9652-2A284756BFDB}" type="slidenum">
              <a:rPr lang="en-US" smtClean="0"/>
              <a:t>8</a:t>
            </a:fld>
            <a:endParaRPr lang="en-US"/>
          </a:p>
        </p:txBody>
      </p:sp>
    </p:spTree>
    <p:extLst>
      <p:ext uri="{BB962C8B-B14F-4D97-AF65-F5344CB8AC3E}">
        <p14:creationId xmlns:p14="http://schemas.microsoft.com/office/powerpoint/2010/main" val="1003845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Living in the Residential Colleges. The Yale residential colleges are where students live on campus during the summer</a:t>
            </a:r>
            <a:r>
              <a:rPr lang="en-US" sz="1200" kern="1200" baseline="0" dirty="0">
                <a:solidFill>
                  <a:schemeClr val="tx1"/>
                </a:solidFill>
                <a:effectLst/>
                <a:latin typeface="+mn-lt"/>
                <a:ea typeface="+mn-ea"/>
                <a:cs typeface="+mn-cs"/>
              </a:rPr>
              <a:t> if someone selects on campus housing. They are gated communities with a dining hall, library, and common rooms.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students will be assigned a residential counselor.  Residential counselors are current Yale students who will serve as a wonderful resource to help you adjust to life at Yale. They also coordinate a variety of cultural and fun activities.</a:t>
            </a:r>
          </a:p>
          <a:p>
            <a:r>
              <a:rPr lang="en-US" sz="1200" kern="1200" dirty="0">
                <a:solidFill>
                  <a:schemeClr val="tx1"/>
                </a:solidFill>
                <a:effectLst/>
                <a:latin typeface="+mn-lt"/>
                <a:ea typeface="+mn-ea"/>
                <a:cs typeface="+mn-cs"/>
              </a:rPr>
              <a:t>Check out the “residential life” tab to learn more about the summer campus community and events planned for you!</a:t>
            </a:r>
          </a:p>
          <a:p>
            <a:r>
              <a:rPr lang="en-US" sz="1200" kern="1200" dirty="0">
                <a:solidFill>
                  <a:schemeClr val="tx1"/>
                </a:solidFill>
                <a:effectLst/>
                <a:latin typeface="+mn-lt"/>
                <a:ea typeface="+mn-ea"/>
                <a:cs typeface="+mn-cs"/>
              </a:rPr>
              <a:t>Students living on campus will receive a full meal plan in a college dining hall. Hot and cold food options are served at every meal. Vegetarian and vegan dining options are also available. Yale Dining can accommodate a wide variety of special dietary needs. </a:t>
            </a:r>
          </a:p>
        </p:txBody>
      </p:sp>
      <p:sp>
        <p:nvSpPr>
          <p:cNvPr id="4" name="Slide Number Placeholder 3"/>
          <p:cNvSpPr>
            <a:spLocks noGrp="1"/>
          </p:cNvSpPr>
          <p:nvPr>
            <p:ph type="sldNum" sz="quarter" idx="10"/>
          </p:nvPr>
        </p:nvSpPr>
        <p:spPr/>
        <p:txBody>
          <a:bodyPr/>
          <a:lstStyle/>
          <a:p>
            <a:fld id="{5ABFCE99-462F-3B47-9652-2A284756BFDB}" type="slidenum">
              <a:rPr lang="en-US" smtClean="0"/>
              <a:t>9</a:t>
            </a:fld>
            <a:endParaRPr lang="en-US"/>
          </a:p>
        </p:txBody>
      </p:sp>
    </p:spTree>
    <p:extLst>
      <p:ext uri="{BB962C8B-B14F-4D97-AF65-F5344CB8AC3E}">
        <p14:creationId xmlns:p14="http://schemas.microsoft.com/office/powerpoint/2010/main" val="1209574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1">
                    <a:lumMod val="65000"/>
                    <a:lumOff val="35000"/>
                  </a:schemeClr>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93279BB6-34B8-464B-B528-5059B757D273}" type="datetimeFigureOut">
              <a:rPr lang="en-US" smtClean="0"/>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4B495-1A8A-0A4A-B4A9-3761353C658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054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279BB6-34B8-464B-B528-5059B757D273}" type="datetimeFigureOut">
              <a:rPr lang="en-US" smtClean="0"/>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4B495-1A8A-0A4A-B4A9-3761353C6586}" type="slidenum">
              <a:rPr lang="en-US" smtClean="0"/>
              <a:t>‹#›</a:t>
            </a:fld>
            <a:endParaRPr lang="en-US"/>
          </a:p>
        </p:txBody>
      </p:sp>
    </p:spTree>
    <p:extLst>
      <p:ext uri="{BB962C8B-B14F-4D97-AF65-F5344CB8AC3E}">
        <p14:creationId xmlns:p14="http://schemas.microsoft.com/office/powerpoint/2010/main" val="147628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279BB6-34B8-464B-B528-5059B757D273}" type="datetimeFigureOut">
              <a:rPr lang="en-US" smtClean="0"/>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4B495-1A8A-0A4A-B4A9-3761353C6586}" type="slidenum">
              <a:rPr lang="en-US" smtClean="0"/>
              <a:t>‹#›</a:t>
            </a:fld>
            <a:endParaRPr lang="en-US"/>
          </a:p>
        </p:txBody>
      </p:sp>
    </p:spTree>
    <p:extLst>
      <p:ext uri="{BB962C8B-B14F-4D97-AF65-F5344CB8AC3E}">
        <p14:creationId xmlns:p14="http://schemas.microsoft.com/office/powerpoint/2010/main" val="843494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3279BB6-34B8-464B-B528-5059B757D273}" type="datetimeFigureOut">
              <a:rPr lang="en-US" smtClean="0"/>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4B495-1A8A-0A4A-B4A9-3761353C6586}" type="slidenum">
              <a:rPr lang="en-US" smtClean="0"/>
              <a:t>‹#›</a:t>
            </a:fld>
            <a:endParaRPr lang="en-US"/>
          </a:p>
        </p:txBody>
      </p:sp>
    </p:spTree>
    <p:extLst>
      <p:ext uri="{BB962C8B-B14F-4D97-AF65-F5344CB8AC3E}">
        <p14:creationId xmlns:p14="http://schemas.microsoft.com/office/powerpoint/2010/main" val="238908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279BB6-34B8-464B-B528-5059B757D273}" type="datetimeFigureOut">
              <a:rPr lang="en-US" smtClean="0"/>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4B495-1A8A-0A4A-B4A9-3761353C658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458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279BB6-34B8-464B-B528-5059B757D273}" type="datetimeFigureOut">
              <a:rPr lang="en-US" smtClean="0"/>
              <a:t>5/3/2017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4B495-1A8A-0A4A-B4A9-3761353C6586}" type="slidenum">
              <a:rPr lang="en-US" smtClean="0"/>
              <a:t>‹#›</a:t>
            </a:fld>
            <a:endParaRPr lang="en-US"/>
          </a:p>
        </p:txBody>
      </p:sp>
    </p:spTree>
    <p:extLst>
      <p:ext uri="{BB962C8B-B14F-4D97-AF65-F5344CB8AC3E}">
        <p14:creationId xmlns:p14="http://schemas.microsoft.com/office/powerpoint/2010/main" val="985954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279BB6-34B8-464B-B528-5059B757D273}" type="datetimeFigureOut">
              <a:rPr lang="en-US" smtClean="0"/>
              <a:t>5/3/2017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34B495-1A8A-0A4A-B4A9-3761353C6586}" type="slidenum">
              <a:rPr lang="en-US" smtClean="0"/>
              <a:t>‹#›</a:t>
            </a:fld>
            <a:endParaRPr lang="en-US"/>
          </a:p>
        </p:txBody>
      </p:sp>
    </p:spTree>
    <p:extLst>
      <p:ext uri="{BB962C8B-B14F-4D97-AF65-F5344CB8AC3E}">
        <p14:creationId xmlns:p14="http://schemas.microsoft.com/office/powerpoint/2010/main" val="960368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279BB6-34B8-464B-B528-5059B757D273}" type="datetimeFigureOut">
              <a:rPr lang="en-US" smtClean="0"/>
              <a:t>5/3/2017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34B495-1A8A-0A4A-B4A9-3761353C6586}" type="slidenum">
              <a:rPr lang="en-US" smtClean="0"/>
              <a:t>‹#›</a:t>
            </a:fld>
            <a:endParaRPr lang="en-US"/>
          </a:p>
        </p:txBody>
      </p:sp>
    </p:spTree>
    <p:extLst>
      <p:ext uri="{BB962C8B-B14F-4D97-AF65-F5344CB8AC3E}">
        <p14:creationId xmlns:p14="http://schemas.microsoft.com/office/powerpoint/2010/main" val="433431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3279BB6-34B8-464B-B528-5059B757D273}" type="datetimeFigureOut">
              <a:rPr lang="en-US" smtClean="0"/>
              <a:t>5/3/2017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134B495-1A8A-0A4A-B4A9-3761353C6586}" type="slidenum">
              <a:rPr lang="en-US" smtClean="0"/>
              <a:t>‹#›</a:t>
            </a:fld>
            <a:endParaRPr lang="en-US"/>
          </a:p>
        </p:txBody>
      </p:sp>
    </p:spTree>
    <p:extLst>
      <p:ext uri="{BB962C8B-B14F-4D97-AF65-F5344CB8AC3E}">
        <p14:creationId xmlns:p14="http://schemas.microsoft.com/office/powerpoint/2010/main" val="420757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3279BB6-34B8-464B-B528-5059B757D273}" type="datetimeFigureOut">
              <a:rPr lang="en-US" smtClean="0"/>
              <a:t>5/3/2017</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134B495-1A8A-0A4A-B4A9-3761353C6586}" type="slidenum">
              <a:rPr lang="en-US" smtClean="0"/>
              <a:t>‹#›</a:t>
            </a:fld>
            <a:endParaRPr lang="en-US"/>
          </a:p>
        </p:txBody>
      </p:sp>
    </p:spTree>
    <p:extLst>
      <p:ext uri="{BB962C8B-B14F-4D97-AF65-F5344CB8AC3E}">
        <p14:creationId xmlns:p14="http://schemas.microsoft.com/office/powerpoint/2010/main" val="1551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279BB6-34B8-464B-B528-5059B757D273}" type="datetimeFigureOut">
              <a:rPr lang="en-US" smtClean="0"/>
              <a:t>5/3/2017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4B495-1A8A-0A4A-B4A9-3761353C6586}" type="slidenum">
              <a:rPr lang="en-US" smtClean="0"/>
              <a:t>‹#›</a:t>
            </a:fld>
            <a:endParaRPr lang="en-US"/>
          </a:p>
        </p:txBody>
      </p:sp>
    </p:spTree>
    <p:extLst>
      <p:ext uri="{BB962C8B-B14F-4D97-AF65-F5344CB8AC3E}">
        <p14:creationId xmlns:p14="http://schemas.microsoft.com/office/powerpoint/2010/main" val="314458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3279BB6-34B8-464B-B528-5059B757D273}" type="datetimeFigureOut">
              <a:rPr lang="en-US" smtClean="0"/>
              <a:t>5/3/2017</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134B495-1A8A-0A4A-B4A9-3761353C658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7762" y="6514331"/>
            <a:ext cx="1872238" cy="256032"/>
          </a:xfrm>
          <a:prstGeom prst="rect">
            <a:avLst/>
          </a:prstGeom>
        </p:spPr>
      </p:pic>
    </p:spTree>
    <p:extLst>
      <p:ext uri="{BB962C8B-B14F-4D97-AF65-F5344CB8AC3E}">
        <p14:creationId xmlns:p14="http://schemas.microsoft.com/office/powerpoint/2010/main" val="690500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map.yale.edu/" TargetMode="External"/><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yale.transloc.com/info/mobile" TargetMode="External"/><Relationship Id="rId4" Type="http://schemas.openxmlformats.org/officeDocument/2006/relationships/hyperlink" Target="http://to.yale.edu/shuttle"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ummer.yale.edu/student-life/yale-attractions" TargetMode="External"/><Relationship Id="rId7"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visitorcenter.yale.edu/" TargetMode="External"/><Relationship Id="rId5" Type="http://schemas.openxmlformats.org/officeDocument/2006/relationships/hyperlink" Target="http://summer.yale.edu/student-life/university-resources" TargetMode="External"/><Relationship Id="rId4" Type="http://schemas.openxmlformats.org/officeDocument/2006/relationships/hyperlink" Target="http://summer.yale.edu/student-life/new-haven-attractions" TargetMode="External"/><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publicsafety.yale.edu/safety-services/blue-phones" TargetMode="External"/><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publicsafety.yale.edu/campus-safety-services" TargetMode="External"/><Relationship Id="rId5" Type="http://schemas.openxmlformats.org/officeDocument/2006/relationships/hyperlink" Target="http://publicsafety.yale.edu/security/nighttime-shuttle-safe-rides-walking-escort-service" TargetMode="External"/><Relationship Id="rId10" Type="http://schemas.openxmlformats.org/officeDocument/2006/relationships/image" Target="../media/image20.png"/><Relationship Id="rId4" Type="http://schemas.openxmlformats.org/officeDocument/2006/relationships/hyperlink" Target="http://to.yale.edu/shuttle" TargetMode="External"/><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ummer.yale.edu/" TargetMode="External"/><Relationship Id="rId7" Type="http://schemas.openxmlformats.org/officeDocument/2006/relationships/hyperlink" Target="http://www.facebook.com/YaleSummer"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www.facebook.com/YaleOCS" TargetMode="External"/><Relationship Id="rId10" Type="http://schemas.openxmlformats.org/officeDocument/2006/relationships/image" Target="../media/image23.png"/><Relationship Id="rId4" Type="http://schemas.openxmlformats.org/officeDocument/2006/relationships/hyperlink" Target="mailto:summer.session@yale.edu" TargetMode="External"/><Relationship Id="rId9" Type="http://schemas.openxmlformats.org/officeDocument/2006/relationships/hyperlink" Target="http://www.twitter.com/YaleSummer"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hyperlink" Target="http://summer.yale.edu/admitted-students" TargetMode="External"/><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hyperlink" Target="http://as0.mta.info/mnr/schedules/sched_form.cfm" TargetMode="External"/><Relationship Id="rId4" Type="http://schemas.openxmlformats.org/officeDocument/2006/relationships/hyperlink" Target="http://www.amtrak.com/servlet/ContentServer?pagename=am/am2Station/Station_Page&amp;code=NH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ummer.yale.edu/admitted-students/important-forms" TargetMode="External"/><Relationship Id="rId4" Type="http://schemas.openxmlformats.org/officeDocument/2006/relationships/hyperlink" Target="https://apply.summer.yale.edu/apply/"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mailto:summer.session@yale.ed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yale.edu/idphotoupload/"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yale.edu/si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ummer.yale.edu/prepare-come/housi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oiss.yale.edu/"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http://summer.yale.edu/student-life/residential-college-staff" TargetMode="External"/><Relationship Id="rId7"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ummer.yale.edu/admitted-students/residential-things-know" TargetMode="External"/><Relationship Id="rId4" Type="http://schemas.openxmlformats.org/officeDocument/2006/relationships/hyperlink" Target="http://summer.yale.edu/student-life/activities-calenda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800" spc="40" dirty="0">
                <a:solidFill>
                  <a:schemeClr val="tx1">
                    <a:lumMod val="75000"/>
                    <a:lumOff val="25000"/>
                  </a:schemeClr>
                </a:solidFill>
                <a:latin typeface="+mn-lt"/>
                <a:ea typeface="Verdana" panose="020B0604030504040204" pitchFamily="34" charset="0"/>
                <a:cs typeface="Arial" panose="020B0604020202020204" pitchFamily="34" charset="0"/>
              </a:rPr>
              <a:t>Pre-Arrival Presentation for Incoming Visiting Students</a:t>
            </a:r>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 y="1445540"/>
            <a:ext cx="6342378" cy="867037"/>
          </a:xfrm>
          <a:prstGeom prst="rect">
            <a:avLst/>
          </a:prstGeom>
        </p:spPr>
      </p:pic>
    </p:spTree>
    <p:extLst>
      <p:ext uri="{BB962C8B-B14F-4D97-AF65-F5344CB8AC3E}">
        <p14:creationId xmlns:p14="http://schemas.microsoft.com/office/powerpoint/2010/main" val="2615139461"/>
      </p:ext>
    </p:extLst>
  </p:cSld>
  <p:clrMapOvr>
    <a:masterClrMapping/>
  </p:clrMapOvr>
  <mc:AlternateContent xmlns:mc="http://schemas.openxmlformats.org/markup-compatibility/2006" xmlns:p14="http://schemas.microsoft.com/office/powerpoint/2010/main">
    <mc:Choice Requires="p14">
      <p:transition spd="slow" p14:dur="2000" advTm="41500"/>
    </mc:Choice>
    <mc:Fallback xmlns="">
      <p:transition spd="slow" advTm="415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Dorm Room</a:t>
            </a:r>
          </a:p>
        </p:txBody>
      </p:sp>
      <p:sp>
        <p:nvSpPr>
          <p:cNvPr id="3" name="Content Placeholder 2"/>
          <p:cNvSpPr>
            <a:spLocks noGrp="1"/>
          </p:cNvSpPr>
          <p:nvPr>
            <p:ph idx="1"/>
          </p:nvPr>
        </p:nvSpPr>
        <p:spPr>
          <a:xfrm>
            <a:off x="1097280" y="1845734"/>
            <a:ext cx="6000637" cy="4023360"/>
          </a:xfrm>
        </p:spPr>
        <p:txBody>
          <a:bodyPr/>
          <a:lstStyle/>
          <a:p>
            <a:pPr>
              <a:buFont typeface="Arial" charset="0"/>
              <a:buChar char="•"/>
            </a:pPr>
            <a:r>
              <a:rPr lang="en-US" dirty="0"/>
              <a:t> Includes: twin bed, mattress, pillow, light blanket, dresser, chair and a desk</a:t>
            </a:r>
          </a:p>
          <a:p>
            <a:pPr>
              <a:buFont typeface="Arial" charset="0"/>
              <a:buChar char="•"/>
            </a:pPr>
            <a:r>
              <a:rPr lang="en-US" dirty="0"/>
              <a:t> Bring: sheets (twin extra-long), towels, laptop</a:t>
            </a:r>
          </a:p>
          <a:p>
            <a:pPr>
              <a:buFont typeface="Arial" charset="0"/>
              <a:buChar char="•"/>
            </a:pPr>
            <a:r>
              <a:rPr lang="en-US" dirty="0"/>
              <a:t> Available for purchase at the Yale Bookstore: fan, desk lamp, small household items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269" y="2483327"/>
            <a:ext cx="3659411" cy="2748174"/>
          </a:xfrm>
          <a:prstGeom prst="rect">
            <a:avLst/>
          </a:prstGeom>
          <a:ln>
            <a:solidFill>
              <a:schemeClr val="tx1"/>
            </a:solidFill>
          </a:ln>
        </p:spPr>
      </p:pic>
    </p:spTree>
    <p:extLst>
      <p:ext uri="{BB962C8B-B14F-4D97-AF65-F5344CB8AC3E}">
        <p14:creationId xmlns:p14="http://schemas.microsoft.com/office/powerpoint/2010/main" val="2116691085"/>
      </p:ext>
    </p:extLst>
  </p:cSld>
  <p:clrMapOvr>
    <a:masterClrMapping/>
  </p:clrMapOvr>
  <mc:AlternateContent xmlns:mc="http://schemas.openxmlformats.org/markup-compatibility/2006" xmlns:p14="http://schemas.microsoft.com/office/powerpoint/2010/main">
    <mc:Choice Requires="p14">
      <p:transition spd="slow" p14:dur="2000" advTm="26000"/>
    </mc:Choice>
    <mc:Fallback xmlns="">
      <p:transition spd="slow" advTm="26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Around Campus</a:t>
            </a:r>
          </a:p>
        </p:txBody>
      </p:sp>
      <p:sp>
        <p:nvSpPr>
          <p:cNvPr id="3" name="Content Placeholder 2"/>
          <p:cNvSpPr>
            <a:spLocks noGrp="1"/>
          </p:cNvSpPr>
          <p:nvPr>
            <p:ph idx="1"/>
          </p:nvPr>
        </p:nvSpPr>
        <p:spPr/>
        <p:txBody>
          <a:bodyPr/>
          <a:lstStyle/>
          <a:p>
            <a:pPr>
              <a:buFont typeface="Arial" charset="0"/>
              <a:buChar char="•"/>
            </a:pPr>
            <a:r>
              <a:rPr lang="en-US" dirty="0"/>
              <a:t> </a:t>
            </a:r>
            <a:r>
              <a:rPr lang="en-US" dirty="0">
                <a:hlinkClick r:id="rId3"/>
              </a:rPr>
              <a:t>View the Campus Map</a:t>
            </a:r>
            <a:endParaRPr lang="en-US" dirty="0"/>
          </a:p>
          <a:p>
            <a:pPr>
              <a:buFont typeface="Arial" charset="0"/>
              <a:buChar char="•"/>
            </a:pPr>
            <a:r>
              <a:rPr lang="en-US" dirty="0"/>
              <a:t> </a:t>
            </a:r>
            <a:r>
              <a:rPr lang="en-US" dirty="0">
                <a:hlinkClick r:id="rId4"/>
              </a:rPr>
              <a:t>Yale Shuttle</a:t>
            </a:r>
            <a:endParaRPr lang="en-US" dirty="0"/>
          </a:p>
          <a:p>
            <a:pPr>
              <a:buFont typeface="Arial" charset="0"/>
              <a:buChar char="•"/>
            </a:pPr>
            <a:r>
              <a:rPr lang="en-US" dirty="0"/>
              <a:t> </a:t>
            </a:r>
            <a:r>
              <a:rPr lang="en-US" dirty="0">
                <a:hlinkClick r:id="rId5"/>
              </a:rPr>
              <a:t>Download the “Mobile Access” App</a:t>
            </a:r>
            <a:endParaRPr lang="en-US" dirty="0"/>
          </a:p>
        </p:txBody>
      </p:sp>
      <p:pic>
        <p:nvPicPr>
          <p:cNvPr id="4" name="Picture 3"/>
          <p:cNvPicPr>
            <a:picLocks noChangeAspect="1"/>
          </p:cNvPicPr>
          <p:nvPr/>
        </p:nvPicPr>
        <p:blipFill>
          <a:blip r:embed="rId6"/>
          <a:stretch>
            <a:fillRect/>
          </a:stretch>
        </p:blipFill>
        <p:spPr>
          <a:xfrm>
            <a:off x="1525202" y="4418416"/>
            <a:ext cx="5225967" cy="1709928"/>
          </a:xfrm>
          <a:prstGeom prst="rect">
            <a:avLst/>
          </a:prstGeom>
        </p:spPr>
      </p:pic>
      <p:pic>
        <p:nvPicPr>
          <p:cNvPr id="6" name="Picture 5"/>
          <p:cNvPicPr>
            <a:picLocks noChangeAspect="1"/>
          </p:cNvPicPr>
          <p:nvPr/>
        </p:nvPicPr>
        <p:blipFill>
          <a:blip r:embed="rId7"/>
          <a:stretch>
            <a:fillRect/>
          </a:stretch>
        </p:blipFill>
        <p:spPr>
          <a:xfrm>
            <a:off x="6751169" y="4418416"/>
            <a:ext cx="3839657" cy="1709928"/>
          </a:xfrm>
          <a:prstGeom prst="rect">
            <a:avLst/>
          </a:prstGeom>
        </p:spPr>
      </p:pic>
    </p:spTree>
    <p:extLst>
      <p:ext uri="{BB962C8B-B14F-4D97-AF65-F5344CB8AC3E}">
        <p14:creationId xmlns:p14="http://schemas.microsoft.com/office/powerpoint/2010/main" val="315138115"/>
      </p:ext>
    </p:extLst>
  </p:cSld>
  <p:clrMapOvr>
    <a:masterClrMapping/>
  </p:clrMapOvr>
  <mc:AlternateContent xmlns:mc="http://schemas.openxmlformats.org/markup-compatibility/2006" xmlns:p14="http://schemas.microsoft.com/office/powerpoint/2010/main">
    <mc:Choice Requires="p14">
      <p:transition spd="slow" p14:dur="2000" advTm="23500"/>
    </mc:Choice>
    <mc:Fallback xmlns="">
      <p:transition spd="slow" advTm="235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Attractions &amp; Resources</a:t>
            </a:r>
          </a:p>
        </p:txBody>
      </p:sp>
      <p:sp>
        <p:nvSpPr>
          <p:cNvPr id="3" name="Content Placeholder 2"/>
          <p:cNvSpPr>
            <a:spLocks noGrp="1"/>
          </p:cNvSpPr>
          <p:nvPr>
            <p:ph idx="1"/>
          </p:nvPr>
        </p:nvSpPr>
        <p:spPr/>
        <p:txBody>
          <a:bodyPr/>
          <a:lstStyle/>
          <a:p>
            <a:pPr>
              <a:buFont typeface="Arial" charset="0"/>
              <a:buChar char="•"/>
            </a:pPr>
            <a:r>
              <a:rPr lang="en-US" dirty="0"/>
              <a:t> </a:t>
            </a:r>
            <a:r>
              <a:rPr lang="en-US" dirty="0">
                <a:hlinkClick r:id="rId3"/>
              </a:rPr>
              <a:t>Yale Attractions </a:t>
            </a:r>
            <a:endParaRPr lang="en-US" dirty="0"/>
          </a:p>
          <a:p>
            <a:pPr>
              <a:buFont typeface="Arial" charset="0"/>
              <a:buChar char="•"/>
            </a:pPr>
            <a:r>
              <a:rPr lang="en-US" dirty="0"/>
              <a:t> </a:t>
            </a:r>
            <a:r>
              <a:rPr lang="en-US" dirty="0">
                <a:hlinkClick r:id="rId4"/>
              </a:rPr>
              <a:t>New Haven Attractions</a:t>
            </a:r>
            <a:endParaRPr lang="en-US" dirty="0"/>
          </a:p>
          <a:p>
            <a:pPr>
              <a:buFont typeface="Arial" charset="0"/>
              <a:buChar char="•"/>
            </a:pPr>
            <a:r>
              <a:rPr lang="en-US" dirty="0"/>
              <a:t> </a:t>
            </a:r>
            <a:r>
              <a:rPr lang="en-US" dirty="0">
                <a:hlinkClick r:id="rId5"/>
              </a:rPr>
              <a:t>University Resources for Summer Students</a:t>
            </a:r>
            <a:endParaRPr lang="en-US" dirty="0"/>
          </a:p>
          <a:p>
            <a:pPr>
              <a:buFont typeface="Arial" charset="0"/>
              <a:buChar char="•"/>
            </a:pPr>
            <a:r>
              <a:rPr lang="en-US" dirty="0"/>
              <a:t> </a:t>
            </a:r>
            <a:r>
              <a:rPr lang="en-US" dirty="0">
                <a:hlinkClick r:id="rId6"/>
              </a:rPr>
              <a:t>Take a Yale Tour</a:t>
            </a:r>
            <a:endParaRPr lang="en-US" dirty="0"/>
          </a:p>
        </p:txBody>
      </p:sp>
      <p:pic>
        <p:nvPicPr>
          <p:cNvPr id="4" name="Picture 4" descr="\\med1\home\640100\Summer\Photos\Doolittle 2013\Classes\GalleryLR\ArtGallery4.jpg"/>
          <p:cNvPicPr>
            <a:picLocks noChangeAspect="1" noChangeArrowheads="1"/>
          </p:cNvPicPr>
          <p:nvPr/>
        </p:nvPicPr>
        <p:blipFill rotWithShape="1">
          <a:blip r:embed="rId7">
            <a:extLst>
              <a:ext uri="{28A0092B-C50C-407E-A947-70E740481C1C}">
                <a14:useLocalDpi xmlns:a14="http://schemas.microsoft.com/office/drawing/2010/main" val="0"/>
              </a:ext>
            </a:extLst>
          </a:blip>
          <a:srcRect r="5518"/>
          <a:stretch/>
        </p:blipFill>
        <p:spPr bwMode="auto">
          <a:xfrm>
            <a:off x="2501128" y="4418340"/>
            <a:ext cx="2534858" cy="170992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stretch>
            <a:fillRect/>
          </a:stretch>
        </p:blipFill>
        <p:spPr>
          <a:xfrm>
            <a:off x="6962489" y="4418340"/>
            <a:ext cx="2562563" cy="1709928"/>
          </a:xfrm>
          <a:prstGeom prst="rect">
            <a:avLst/>
          </a:prstGeom>
        </p:spPr>
      </p:pic>
      <p:pic>
        <p:nvPicPr>
          <p:cNvPr id="6" name="Picture 5"/>
          <p:cNvPicPr>
            <a:picLocks noChangeAspect="1"/>
          </p:cNvPicPr>
          <p:nvPr/>
        </p:nvPicPr>
        <p:blipFill>
          <a:blip r:embed="rId9"/>
          <a:stretch>
            <a:fillRect/>
          </a:stretch>
        </p:blipFill>
        <p:spPr>
          <a:xfrm>
            <a:off x="4893015" y="4418340"/>
            <a:ext cx="2315531" cy="1709928"/>
          </a:xfrm>
          <a:prstGeom prst="rect">
            <a:avLst/>
          </a:prstGeom>
        </p:spPr>
      </p:pic>
    </p:spTree>
    <p:extLst>
      <p:ext uri="{BB962C8B-B14F-4D97-AF65-F5344CB8AC3E}">
        <p14:creationId xmlns:p14="http://schemas.microsoft.com/office/powerpoint/2010/main" val="1275342471"/>
      </p:ext>
    </p:extLst>
  </p:cSld>
  <p:clrMapOvr>
    <a:masterClrMapping/>
  </p:clrMapOvr>
  <mc:AlternateContent xmlns:mc="http://schemas.openxmlformats.org/markup-compatibility/2006" xmlns:p14="http://schemas.microsoft.com/office/powerpoint/2010/main">
    <mc:Choice Requires="p14">
      <p:transition spd="slow" p14:dur="2000" advTm="26000"/>
    </mc:Choice>
    <mc:Fallback xmlns="">
      <p:transition spd="slow" advTm="26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on Campus</a:t>
            </a:r>
          </a:p>
        </p:txBody>
      </p:sp>
      <p:sp>
        <p:nvSpPr>
          <p:cNvPr id="3" name="Content Placeholder 2"/>
          <p:cNvSpPr>
            <a:spLocks noGrp="1"/>
          </p:cNvSpPr>
          <p:nvPr>
            <p:ph idx="1"/>
          </p:nvPr>
        </p:nvSpPr>
        <p:spPr>
          <a:xfrm>
            <a:off x="1097280" y="1845734"/>
            <a:ext cx="10058400" cy="1752489"/>
          </a:xfrm>
        </p:spPr>
        <p:txBody>
          <a:bodyPr vert="horz" lIns="0" tIns="45720" rIns="0" bIns="45720" rtlCol="0">
            <a:normAutofit/>
          </a:bodyPr>
          <a:lstStyle/>
          <a:p>
            <a:pPr>
              <a:buFont typeface="Arial" charset="0"/>
              <a:buChar char="•"/>
            </a:pPr>
            <a:r>
              <a:rPr lang="en-US" dirty="0"/>
              <a:t> </a:t>
            </a:r>
            <a:r>
              <a:rPr lang="en-US" dirty="0">
                <a:hlinkClick r:id="rId3"/>
              </a:rPr>
              <a:t>Blue Phones</a:t>
            </a:r>
            <a:endParaRPr lang="en-US" dirty="0"/>
          </a:p>
          <a:p>
            <a:pPr>
              <a:buFont typeface="Arial" charset="0"/>
              <a:buChar char="•"/>
            </a:pPr>
            <a:r>
              <a:rPr lang="en-US" dirty="0"/>
              <a:t> </a:t>
            </a:r>
            <a:r>
              <a:rPr lang="en-US" dirty="0">
                <a:hlinkClick r:id="rId4"/>
              </a:rPr>
              <a:t>Shuttle Bus</a:t>
            </a:r>
            <a:endParaRPr lang="en-US" dirty="0"/>
          </a:p>
          <a:p>
            <a:pPr>
              <a:buFont typeface="Arial" charset="0"/>
              <a:buChar char="•"/>
            </a:pPr>
            <a:r>
              <a:rPr lang="en-US" dirty="0"/>
              <a:t> </a:t>
            </a:r>
            <a:r>
              <a:rPr lang="en-US" dirty="0">
                <a:hlinkClick r:id="rId5"/>
              </a:rPr>
              <a:t>Nighttime Shuttle Rides and Walking Service</a:t>
            </a:r>
            <a:endParaRPr lang="en-US" dirty="0"/>
          </a:p>
          <a:p>
            <a:pPr>
              <a:buFont typeface="Arial" charset="0"/>
              <a:buChar char="•"/>
            </a:pPr>
            <a:r>
              <a:rPr lang="en-US" dirty="0"/>
              <a:t> </a:t>
            </a:r>
            <a:r>
              <a:rPr lang="en-US" dirty="0">
                <a:hlinkClick r:id="rId6"/>
              </a:rPr>
              <a:t>Download the “Live Safe” App</a:t>
            </a:r>
            <a:r>
              <a:rPr lang="en-US" dirty="0"/>
              <a:t> (select Yale University)</a:t>
            </a:r>
          </a:p>
        </p:txBody>
      </p:sp>
      <p:pic>
        <p:nvPicPr>
          <p:cNvPr id="4" name="Picture 3"/>
          <p:cNvPicPr>
            <a:picLocks noChangeAspect="1"/>
          </p:cNvPicPr>
          <p:nvPr/>
        </p:nvPicPr>
        <p:blipFill>
          <a:blip r:embed="rId7"/>
          <a:stretch>
            <a:fillRect/>
          </a:stretch>
        </p:blipFill>
        <p:spPr>
          <a:xfrm>
            <a:off x="2918460" y="4419317"/>
            <a:ext cx="1059340" cy="1718005"/>
          </a:xfrm>
          <a:prstGeom prst="rect">
            <a:avLst/>
          </a:prstGeom>
        </p:spPr>
      </p:pic>
      <p:pic>
        <p:nvPicPr>
          <p:cNvPr id="5" name="Picture 4"/>
          <p:cNvPicPr>
            <a:picLocks noChangeAspect="1"/>
          </p:cNvPicPr>
          <p:nvPr/>
        </p:nvPicPr>
        <p:blipFill>
          <a:blip r:embed="rId8"/>
          <a:stretch>
            <a:fillRect/>
          </a:stretch>
        </p:blipFill>
        <p:spPr>
          <a:xfrm>
            <a:off x="1870710" y="4419316"/>
            <a:ext cx="1059340" cy="1718006"/>
          </a:xfrm>
          <a:prstGeom prst="rect">
            <a:avLst/>
          </a:prstGeom>
        </p:spPr>
      </p:pic>
      <p:pic>
        <p:nvPicPr>
          <p:cNvPr id="6" name="Picture 5"/>
          <p:cNvPicPr>
            <a:picLocks noChangeAspect="1"/>
          </p:cNvPicPr>
          <p:nvPr/>
        </p:nvPicPr>
        <p:blipFill>
          <a:blip r:embed="rId9"/>
          <a:stretch>
            <a:fillRect/>
          </a:stretch>
        </p:blipFill>
        <p:spPr>
          <a:xfrm>
            <a:off x="3966210" y="4419317"/>
            <a:ext cx="4800600" cy="1718006"/>
          </a:xfrm>
          <a:prstGeom prst="rect">
            <a:avLst/>
          </a:prstGeom>
        </p:spPr>
      </p:pic>
      <p:pic>
        <p:nvPicPr>
          <p:cNvPr id="7" name="Picture 6"/>
          <p:cNvPicPr>
            <a:picLocks noChangeAspect="1"/>
          </p:cNvPicPr>
          <p:nvPr/>
        </p:nvPicPr>
        <p:blipFill>
          <a:blip r:embed="rId10"/>
          <a:stretch>
            <a:fillRect/>
          </a:stretch>
        </p:blipFill>
        <p:spPr>
          <a:xfrm>
            <a:off x="7243755" y="4419317"/>
            <a:ext cx="3046110" cy="1718006"/>
          </a:xfrm>
          <a:prstGeom prst="rect">
            <a:avLst/>
          </a:prstGeom>
        </p:spPr>
      </p:pic>
    </p:spTree>
    <p:extLst>
      <p:ext uri="{BB962C8B-B14F-4D97-AF65-F5344CB8AC3E}">
        <p14:creationId xmlns:p14="http://schemas.microsoft.com/office/powerpoint/2010/main" val="280593532"/>
      </p:ext>
    </p:extLst>
  </p:cSld>
  <p:clrMapOvr>
    <a:masterClrMapping/>
  </p:clrMapOvr>
  <mc:AlternateContent xmlns:mc="http://schemas.openxmlformats.org/markup-compatibility/2006" xmlns:p14="http://schemas.microsoft.com/office/powerpoint/2010/main">
    <mc:Choice Requires="p14">
      <p:transition spd="slow" p14:dur="2000" advTm="80000"/>
    </mc:Choice>
    <mc:Fallback xmlns="">
      <p:transition spd="slow" advTm="8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Us</a:t>
            </a:r>
          </a:p>
        </p:txBody>
      </p:sp>
      <p:sp>
        <p:nvSpPr>
          <p:cNvPr id="3" name="Content Placeholder 2"/>
          <p:cNvSpPr>
            <a:spLocks noGrp="1"/>
          </p:cNvSpPr>
          <p:nvPr>
            <p:ph idx="1"/>
          </p:nvPr>
        </p:nvSpPr>
        <p:spPr/>
        <p:txBody>
          <a:bodyPr/>
          <a:lstStyle/>
          <a:p>
            <a:endParaRPr lang="en-US" dirty="0">
              <a:latin typeface="YaleAdmin-SmallCap"/>
              <a:cs typeface="YaleAdmin-SmallCap"/>
            </a:endParaRPr>
          </a:p>
          <a:p>
            <a:r>
              <a:rPr lang="en-US" dirty="0">
                <a:latin typeface="YaleAdmin-SmallCap"/>
                <a:cs typeface="YaleAdmin-SmallCap"/>
              </a:rPr>
              <a:t>55 Whitney Avenue, 4</a:t>
            </a:r>
            <a:r>
              <a:rPr lang="en-US" baseline="30000" dirty="0">
                <a:latin typeface="YaleAdmin-SmallCap"/>
                <a:cs typeface="YaleAdmin-SmallCap"/>
              </a:rPr>
              <a:t>th</a:t>
            </a:r>
            <a:r>
              <a:rPr lang="en-US" dirty="0">
                <a:latin typeface="YaleAdmin-SmallCap"/>
                <a:cs typeface="YaleAdmin-SmallCap"/>
              </a:rPr>
              <a:t> floor</a:t>
            </a:r>
          </a:p>
          <a:p>
            <a:r>
              <a:rPr lang="en-US" dirty="0">
                <a:latin typeface="YaleAdmin-SmallCap" charset="0"/>
                <a:ea typeface="YaleAdmin-SmallCap" charset="0"/>
                <a:cs typeface="YaleAdmin-SmallCap" charset="0"/>
              </a:rPr>
              <a:t>(203) 432-2430</a:t>
            </a:r>
          </a:p>
          <a:p>
            <a:r>
              <a:rPr lang="en-US" dirty="0">
                <a:latin typeface="YaleAdmin-Italic"/>
                <a:cs typeface="YaleAdmin-Italic"/>
                <a:hlinkClick r:id="rId3"/>
              </a:rPr>
              <a:t>summer.yale.edu</a:t>
            </a:r>
            <a:endParaRPr lang="en-US" dirty="0">
              <a:latin typeface="YaleAdmin-Italic"/>
              <a:cs typeface="YaleAdmin-Italic"/>
            </a:endParaRPr>
          </a:p>
          <a:p>
            <a:r>
              <a:rPr lang="en-US" dirty="0">
                <a:latin typeface="YaleAdmin-Italic"/>
                <a:cs typeface="YaleAdmin-Italic"/>
                <a:hlinkClick r:id="rId4"/>
              </a:rPr>
              <a:t>summer.session@yale.edu</a:t>
            </a:r>
            <a:endParaRPr lang="en-US" dirty="0"/>
          </a:p>
        </p:txBody>
      </p:sp>
      <p:pic>
        <p:nvPicPr>
          <p:cNvPr id="16" name="Picture 15" descr="FB-f-Logo__blue_1024.png">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788" y="4309763"/>
            <a:ext cx="507828" cy="507828"/>
          </a:xfrm>
          <a:prstGeom prst="rect">
            <a:avLst/>
          </a:prstGeom>
        </p:spPr>
      </p:pic>
      <p:sp>
        <p:nvSpPr>
          <p:cNvPr id="17" name="Title 1"/>
          <p:cNvSpPr txBox="1">
            <a:spLocks/>
          </p:cNvSpPr>
          <p:nvPr/>
        </p:nvSpPr>
        <p:spPr>
          <a:xfrm>
            <a:off x="1858450" y="4399530"/>
            <a:ext cx="1585394" cy="32829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rgbClr val="000000"/>
                </a:solidFill>
                <a:latin typeface="YaleAdmin-Roman" charset="0"/>
                <a:ea typeface="YaleAdmin-Roman" charset="0"/>
                <a:cs typeface="YaleAdmin-Roman" charset="0"/>
                <a:hlinkClick r:id="rId7"/>
              </a:rPr>
              <a:t>/ YaleSummer</a:t>
            </a:r>
            <a:endParaRPr lang="en-US" sz="1800" dirty="0">
              <a:solidFill>
                <a:srgbClr val="000000"/>
              </a:solidFill>
              <a:latin typeface="YaleAdmin-Roman" charset="0"/>
              <a:ea typeface="YaleAdmin-Roman" charset="0"/>
              <a:cs typeface="YaleAdmin-Roman" charset="0"/>
            </a:endParaRPr>
          </a:p>
        </p:txBody>
      </p:sp>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l="13118" t="15244" r="12189" b="12901"/>
          <a:stretch/>
        </p:blipFill>
        <p:spPr>
          <a:xfrm>
            <a:off x="1303332" y="4920805"/>
            <a:ext cx="555118" cy="534026"/>
          </a:xfrm>
          <a:prstGeom prst="rect">
            <a:avLst/>
          </a:prstGeom>
        </p:spPr>
      </p:pic>
      <p:sp>
        <p:nvSpPr>
          <p:cNvPr id="19" name="Title 1"/>
          <p:cNvSpPr txBox="1">
            <a:spLocks/>
          </p:cNvSpPr>
          <p:nvPr/>
        </p:nvSpPr>
        <p:spPr>
          <a:xfrm>
            <a:off x="1811616" y="5010573"/>
            <a:ext cx="1716691" cy="26266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dirty="0">
                <a:latin typeface="YaleAdmin-Roman" charset="0"/>
                <a:ea typeface="YaleAdmin-Roman" charset="0"/>
                <a:cs typeface="YaleAdmin-Roman" charset="0"/>
                <a:hlinkClick r:id="rId9"/>
              </a:rPr>
              <a:t>@YaleSummer</a:t>
            </a:r>
            <a:endParaRPr lang="en-US" sz="1800" dirty="0">
              <a:latin typeface="YaleAdmin-Roman" charset="0"/>
              <a:ea typeface="YaleAdmin-Roman" charset="0"/>
              <a:cs typeface="YaleAdmin-Roman" charset="0"/>
            </a:endParaRPr>
          </a:p>
        </p:txBody>
      </p:sp>
      <p:pic>
        <p:nvPicPr>
          <p:cNvPr id="4" name="Picture 3"/>
          <p:cNvPicPr>
            <a:picLocks noChangeAspect="1"/>
          </p:cNvPicPr>
          <p:nvPr/>
        </p:nvPicPr>
        <p:blipFill>
          <a:blip r:embed="rId10"/>
          <a:stretch>
            <a:fillRect/>
          </a:stretch>
        </p:blipFill>
        <p:spPr>
          <a:xfrm>
            <a:off x="5245886" y="2247930"/>
            <a:ext cx="5188146" cy="3218967"/>
          </a:xfrm>
          <a:prstGeom prst="rect">
            <a:avLst/>
          </a:prstGeom>
        </p:spPr>
      </p:pic>
    </p:spTree>
    <p:extLst>
      <p:ext uri="{BB962C8B-B14F-4D97-AF65-F5344CB8AC3E}">
        <p14:creationId xmlns:p14="http://schemas.microsoft.com/office/powerpoint/2010/main" val="286856188"/>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to New Haven</a:t>
            </a:r>
          </a:p>
        </p:txBody>
      </p:sp>
      <p:sp>
        <p:nvSpPr>
          <p:cNvPr id="3" name="Content Placeholder 2"/>
          <p:cNvSpPr>
            <a:spLocks noGrp="1"/>
          </p:cNvSpPr>
          <p:nvPr>
            <p:ph idx="1"/>
          </p:nvPr>
        </p:nvSpPr>
        <p:spPr/>
        <p:txBody>
          <a:bodyPr/>
          <a:lstStyle/>
          <a:p>
            <a:pPr>
              <a:buFont typeface="Arial" charset="0"/>
              <a:buChar char="•"/>
            </a:pPr>
            <a:r>
              <a:rPr lang="en-US" dirty="0"/>
              <a:t> </a:t>
            </a:r>
            <a:r>
              <a:rPr lang="en-US" dirty="0">
                <a:hlinkClick r:id="rId3"/>
              </a:rPr>
              <a:t>Admitted Students </a:t>
            </a:r>
            <a:r>
              <a:rPr lang="en-US" dirty="0"/>
              <a:t>on YSS Website</a:t>
            </a:r>
          </a:p>
          <a:p>
            <a:pPr>
              <a:buFont typeface="Arial" charset="0"/>
              <a:buChar char="•"/>
            </a:pPr>
            <a:r>
              <a:rPr lang="en-US" dirty="0"/>
              <a:t> JFK, La Guardia, Newark, Bradley, and sometimes Tweed</a:t>
            </a:r>
          </a:p>
          <a:p>
            <a:pPr>
              <a:buFont typeface="Arial" charset="0"/>
              <a:buChar char="•"/>
            </a:pPr>
            <a:r>
              <a:rPr lang="en-US" dirty="0"/>
              <a:t> Make arrangements to take a shuttle to campus from those airports</a:t>
            </a:r>
          </a:p>
          <a:p>
            <a:pPr>
              <a:buFont typeface="Arial" charset="0"/>
              <a:buChar char="•"/>
            </a:pPr>
            <a:r>
              <a:rPr lang="en-US" dirty="0"/>
              <a:t> </a:t>
            </a:r>
            <a:r>
              <a:rPr lang="en-US" dirty="0">
                <a:hlinkClick r:id="rId4"/>
              </a:rPr>
              <a:t>Amtrak</a:t>
            </a:r>
            <a:r>
              <a:rPr lang="en-US" dirty="0"/>
              <a:t> or </a:t>
            </a:r>
            <a:r>
              <a:rPr lang="en-US" dirty="0">
                <a:hlinkClick r:id="rId5"/>
              </a:rPr>
              <a:t>Metro North</a:t>
            </a:r>
            <a:r>
              <a:rPr lang="en-US" dirty="0"/>
              <a:t> and bus services (via Greyhound, </a:t>
            </a:r>
            <a:r>
              <a:rPr lang="en-US" dirty="0" err="1"/>
              <a:t>Megabus</a:t>
            </a:r>
            <a:r>
              <a:rPr lang="en-US" dirty="0"/>
              <a:t> and Peter Pan) arrive at Union Station in New Haven</a:t>
            </a:r>
          </a:p>
        </p:txBody>
      </p:sp>
      <p:pic>
        <p:nvPicPr>
          <p:cNvPr id="5" name="Picture 4"/>
          <p:cNvPicPr>
            <a:picLocks noChangeAspect="1"/>
          </p:cNvPicPr>
          <p:nvPr/>
        </p:nvPicPr>
        <p:blipFill>
          <a:blip r:embed="rId6"/>
          <a:stretch>
            <a:fillRect/>
          </a:stretch>
        </p:blipFill>
        <p:spPr>
          <a:xfrm>
            <a:off x="2537987" y="4417104"/>
            <a:ext cx="2279904" cy="1709928"/>
          </a:xfrm>
          <a:prstGeom prst="rect">
            <a:avLst/>
          </a:prstGeom>
        </p:spPr>
      </p:pic>
      <p:pic>
        <p:nvPicPr>
          <p:cNvPr id="4" name="Picture 3"/>
          <p:cNvPicPr>
            <a:picLocks noChangeAspect="1"/>
          </p:cNvPicPr>
          <p:nvPr/>
        </p:nvPicPr>
        <p:blipFill>
          <a:blip r:embed="rId7"/>
          <a:stretch>
            <a:fillRect/>
          </a:stretch>
        </p:blipFill>
        <p:spPr>
          <a:xfrm>
            <a:off x="4712333" y="4417104"/>
            <a:ext cx="2574795" cy="1709928"/>
          </a:xfrm>
          <a:prstGeom prst="rect">
            <a:avLst/>
          </a:prstGeom>
        </p:spPr>
      </p:pic>
      <p:pic>
        <p:nvPicPr>
          <p:cNvPr id="6" name="Picture 5"/>
          <p:cNvPicPr>
            <a:picLocks noChangeAspect="1"/>
          </p:cNvPicPr>
          <p:nvPr/>
        </p:nvPicPr>
        <p:blipFill>
          <a:blip r:embed="rId8"/>
          <a:stretch>
            <a:fillRect/>
          </a:stretch>
        </p:blipFill>
        <p:spPr>
          <a:xfrm>
            <a:off x="7287128" y="4417104"/>
            <a:ext cx="2572458" cy="1709928"/>
          </a:xfrm>
          <a:prstGeom prst="rect">
            <a:avLst/>
          </a:prstGeom>
        </p:spPr>
      </p:pic>
    </p:spTree>
    <p:extLst>
      <p:ext uri="{BB962C8B-B14F-4D97-AF65-F5344CB8AC3E}">
        <p14:creationId xmlns:p14="http://schemas.microsoft.com/office/powerpoint/2010/main" val="1846308238"/>
      </p:ext>
    </p:extLst>
  </p:cSld>
  <p:clrMapOvr>
    <a:masterClrMapping/>
  </p:clrMapOvr>
  <mc:AlternateContent xmlns:mc="http://schemas.openxmlformats.org/markup-compatibility/2006" xmlns:p14="http://schemas.microsoft.com/office/powerpoint/2010/main">
    <mc:Choice Requires="p14">
      <p:transition spd="slow" p14:dur="2000" advTm="37500"/>
    </mc:Choice>
    <mc:Fallback xmlns="">
      <p:transition spd="slow" advTm="375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a:blip r:embed="rId3"/>
          <a:stretch>
            <a:fillRect/>
          </a:stretch>
        </p:blipFill>
        <p:spPr>
          <a:xfrm>
            <a:off x="4742017" y="879719"/>
            <a:ext cx="6798082" cy="5098561"/>
          </a:xfrm>
          <a:prstGeom prst="rect">
            <a:avLst/>
          </a:prstGeom>
        </p:spPr>
      </p:pic>
      <p:sp>
        <p:nvSpPr>
          <p:cNvPr id="2" name="Title 1"/>
          <p:cNvSpPr>
            <a:spLocks noGrp="1"/>
          </p:cNvSpPr>
          <p:nvPr>
            <p:ph type="title"/>
          </p:nvPr>
        </p:nvSpPr>
        <p:spPr>
          <a:xfrm>
            <a:off x="492370" y="516835"/>
            <a:ext cx="3084844" cy="2103875"/>
          </a:xfrm>
        </p:spPr>
        <p:txBody>
          <a:bodyPr>
            <a:normAutofit/>
          </a:bodyPr>
          <a:lstStyle/>
          <a:p>
            <a:r>
              <a:rPr lang="en-US" sz="3600" dirty="0">
                <a:solidFill>
                  <a:srgbClr val="FFFFFF"/>
                </a:solidFill>
              </a:rPr>
              <a:t>Required Forms</a:t>
            </a:r>
          </a:p>
        </p:txBody>
      </p:sp>
      <p:sp>
        <p:nvSpPr>
          <p:cNvPr id="3" name="Content Placeholder 2"/>
          <p:cNvSpPr>
            <a:spLocks noGrp="1"/>
          </p:cNvSpPr>
          <p:nvPr>
            <p:ph idx="1"/>
          </p:nvPr>
        </p:nvSpPr>
        <p:spPr>
          <a:xfrm>
            <a:off x="492371" y="2653800"/>
            <a:ext cx="3084844" cy="3335519"/>
          </a:xfrm>
        </p:spPr>
        <p:txBody>
          <a:bodyPr>
            <a:normAutofit/>
          </a:bodyPr>
          <a:lstStyle/>
          <a:p>
            <a:pPr>
              <a:buFont typeface="Arial" charset="0"/>
              <a:buChar char="•"/>
            </a:pPr>
            <a:r>
              <a:rPr lang="en-US" sz="1500" dirty="0">
                <a:solidFill>
                  <a:srgbClr val="FFFFFF"/>
                </a:solidFill>
              </a:rPr>
              <a:t> Submit your confirmation form in your </a:t>
            </a:r>
            <a:r>
              <a:rPr lang="en-US" sz="1500" dirty="0">
                <a:solidFill>
                  <a:srgbClr val="FFFFFF"/>
                </a:solidFill>
                <a:hlinkClick r:id="rId4"/>
              </a:rPr>
              <a:t>student portal</a:t>
            </a:r>
            <a:endParaRPr lang="en-US" sz="1500" dirty="0">
              <a:solidFill>
                <a:srgbClr val="FFFFFF"/>
              </a:solidFill>
            </a:endParaRPr>
          </a:p>
          <a:p>
            <a:pPr marL="0" indent="0">
              <a:buNone/>
            </a:pPr>
            <a:endParaRPr lang="en-US" sz="1500" dirty="0">
              <a:solidFill>
                <a:srgbClr val="FFFFFF"/>
              </a:solidFill>
            </a:endParaRPr>
          </a:p>
          <a:p>
            <a:pPr>
              <a:buFont typeface="Arial" charset="0"/>
              <a:buChar char="•"/>
            </a:pPr>
            <a:r>
              <a:rPr lang="en-US" sz="1500" dirty="0">
                <a:solidFill>
                  <a:srgbClr val="FFFFFF"/>
                </a:solidFill>
                <a:hlinkClick r:id="rId5"/>
              </a:rPr>
              <a:t>Optional forms </a:t>
            </a:r>
            <a:r>
              <a:rPr lang="en-US" sz="1500" dirty="0">
                <a:solidFill>
                  <a:srgbClr val="FFFFFF"/>
                </a:solidFill>
              </a:rPr>
              <a:t>available for:</a:t>
            </a:r>
          </a:p>
          <a:p>
            <a:pPr lvl="1">
              <a:buFont typeface="Courier New" charset="0"/>
              <a:buChar char="o"/>
            </a:pPr>
            <a:r>
              <a:rPr lang="en-US" sz="1500" dirty="0">
                <a:solidFill>
                  <a:srgbClr val="FFFFFF"/>
                </a:solidFill>
              </a:rPr>
              <a:t>Course Change Request form</a:t>
            </a:r>
          </a:p>
          <a:p>
            <a:pPr lvl="1">
              <a:buFont typeface="Courier New" charset="0"/>
              <a:buChar char="o"/>
            </a:pPr>
            <a:r>
              <a:rPr lang="en-US" sz="1500" dirty="0">
                <a:solidFill>
                  <a:srgbClr val="FFFFFF"/>
                </a:solidFill>
              </a:rPr>
              <a:t>Housing and Meals add/drop Request form</a:t>
            </a:r>
          </a:p>
          <a:p>
            <a:pPr lvl="1">
              <a:buFont typeface="Courier New" charset="0"/>
              <a:buChar char="o"/>
            </a:pPr>
            <a:r>
              <a:rPr lang="en-US" sz="1500" dirty="0">
                <a:solidFill>
                  <a:srgbClr val="FFFFFF"/>
                </a:solidFill>
              </a:rPr>
              <a:t>Cancellation of Summer Registration</a:t>
            </a:r>
          </a:p>
        </p:txBody>
      </p:sp>
    </p:spTree>
    <p:extLst>
      <p:ext uri="{BB962C8B-B14F-4D97-AF65-F5344CB8AC3E}">
        <p14:creationId xmlns:p14="http://schemas.microsoft.com/office/powerpoint/2010/main" val="172354690"/>
      </p:ext>
    </p:extLst>
  </p:cSld>
  <p:clrMapOvr>
    <a:masterClrMapping/>
  </p:clrMapOvr>
  <mc:AlternateContent xmlns:mc="http://schemas.openxmlformats.org/markup-compatibility/2006">
    <mc:Choice xmlns:p14="http://schemas.microsoft.com/office/powerpoint/2010/main" Requires="p14">
      <p:transition spd="slow" p14:dur="2000" advTm="76500"/>
    </mc:Choice>
    <mc:Fallback>
      <p:transition spd="slow" advTm="765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ID &amp; Password</a:t>
            </a:r>
          </a:p>
        </p:txBody>
      </p:sp>
      <p:sp>
        <p:nvSpPr>
          <p:cNvPr id="3" name="Content Placeholder 2"/>
          <p:cNvSpPr>
            <a:spLocks noGrp="1"/>
          </p:cNvSpPr>
          <p:nvPr>
            <p:ph idx="1"/>
          </p:nvPr>
        </p:nvSpPr>
        <p:spPr/>
        <p:txBody>
          <a:bodyPr/>
          <a:lstStyle/>
          <a:p>
            <a:r>
              <a:rPr lang="en-US" dirty="0"/>
              <a:t>Your Net ID and PIN will be sent to you within 2 weeks of your acceptance. If you have </a:t>
            </a:r>
            <a:r>
              <a:rPr lang="en-US" b="1" dirty="0"/>
              <a:t>not</a:t>
            </a:r>
            <a:r>
              <a:rPr lang="en-US" dirty="0"/>
              <a:t> received your Net Id and PIN emails and it has been </a:t>
            </a:r>
            <a:r>
              <a:rPr lang="en-US" b="1" dirty="0"/>
              <a:t>more than</a:t>
            </a:r>
            <a:r>
              <a:rPr lang="en-US" dirty="0"/>
              <a:t> 3 weeks since you have received your decision, please contact: </a:t>
            </a:r>
            <a:r>
              <a:rPr lang="en-US" u="sng" dirty="0">
                <a:hlinkClick r:id="rId3"/>
              </a:rPr>
              <a:t>summer.session@yale.edu</a:t>
            </a:r>
            <a:r>
              <a:rPr lang="en-US" dirty="0"/>
              <a:t>.</a:t>
            </a:r>
          </a:p>
          <a:p>
            <a:endParaRPr lang="en-US" dirty="0"/>
          </a:p>
        </p:txBody>
      </p:sp>
    </p:spTree>
    <p:extLst>
      <p:ext uri="{BB962C8B-B14F-4D97-AF65-F5344CB8AC3E}">
        <p14:creationId xmlns:p14="http://schemas.microsoft.com/office/powerpoint/2010/main" val="4097331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Upload a Photo for Your Photo ID</a:t>
            </a:r>
          </a:p>
        </p:txBody>
      </p:sp>
      <p:sp>
        <p:nvSpPr>
          <p:cNvPr id="3" name="Content Placeholder 2"/>
          <p:cNvSpPr>
            <a:spLocks noGrp="1"/>
          </p:cNvSpPr>
          <p:nvPr>
            <p:ph idx="1"/>
          </p:nvPr>
        </p:nvSpPr>
        <p:spPr/>
        <p:txBody>
          <a:bodyPr/>
          <a:lstStyle/>
          <a:p>
            <a:pPr>
              <a:buFont typeface="Arial" charset="0"/>
              <a:buChar char="•"/>
            </a:pPr>
            <a:r>
              <a:rPr lang="en-US" dirty="0"/>
              <a:t> In order to upload your photo, you will need to have activated your </a:t>
            </a:r>
            <a:r>
              <a:rPr lang="en-US" dirty="0" err="1"/>
              <a:t>NetID</a:t>
            </a:r>
            <a:r>
              <a:rPr lang="en-US" dirty="0"/>
              <a:t>.  </a:t>
            </a:r>
          </a:p>
          <a:p>
            <a:pPr>
              <a:buFont typeface="Arial" charset="0"/>
              <a:buChar char="•"/>
            </a:pPr>
            <a:r>
              <a:rPr lang="en-US" dirty="0"/>
              <a:t>Please go to </a:t>
            </a:r>
            <a:r>
              <a:rPr lang="en-US" u="sng" dirty="0">
                <a:hlinkClick r:id="rId3"/>
              </a:rPr>
              <a:t>http://www.yale.edu/idphotoupload/</a:t>
            </a:r>
            <a:r>
              <a:rPr lang="en-US" dirty="0"/>
              <a:t> to upload your photo as soon as you receive your NET ID and password.</a:t>
            </a:r>
          </a:p>
          <a:p>
            <a:pPr>
              <a:buFont typeface="Arial" charset="0"/>
              <a:buChar char="•"/>
            </a:pPr>
            <a:r>
              <a:rPr lang="en-US" dirty="0"/>
              <a:t> If done ahead of time, your ID card will be ready prior to your arrival at Yale.</a:t>
            </a:r>
          </a:p>
          <a:p>
            <a:pPr>
              <a:buFont typeface="Arial" charset="0"/>
              <a:buChar char="•"/>
            </a:pPr>
            <a:r>
              <a:rPr lang="en-US" dirty="0"/>
              <a:t> Access to Yale facilities, shuttle bus, the gym, libraries, events and more</a:t>
            </a:r>
          </a:p>
          <a:p>
            <a:pPr>
              <a:buFont typeface="Arial" charset="0"/>
              <a:buChar char="•"/>
            </a:pPr>
            <a:r>
              <a:rPr lang="en-US" dirty="0"/>
              <a:t> Residential students use their ID to access housing and meals</a:t>
            </a:r>
          </a:p>
        </p:txBody>
      </p:sp>
    </p:spTree>
    <p:extLst>
      <p:ext uri="{BB962C8B-B14F-4D97-AF65-F5344CB8AC3E}">
        <p14:creationId xmlns:p14="http://schemas.microsoft.com/office/powerpoint/2010/main" val="1186924265"/>
      </p:ext>
    </p:extLst>
  </p:cSld>
  <p:clrMapOvr>
    <a:masterClrMapping/>
  </p:clrMapOvr>
  <mc:AlternateContent xmlns:mc="http://schemas.openxmlformats.org/markup-compatibility/2006" xmlns:p14="http://schemas.microsoft.com/office/powerpoint/2010/main">
    <mc:Choice Requires="p14">
      <p:transition spd="slow" p14:dur="2000" advTm="36500"/>
    </mc:Choice>
    <mc:Fallback xmlns="">
      <p:transition spd="slow" advTm="365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You Owe Money?</a:t>
            </a:r>
          </a:p>
        </p:txBody>
      </p:sp>
      <p:sp>
        <p:nvSpPr>
          <p:cNvPr id="3" name="Content Placeholder 2"/>
          <p:cNvSpPr>
            <a:spLocks noGrp="1"/>
          </p:cNvSpPr>
          <p:nvPr>
            <p:ph idx="1"/>
          </p:nvPr>
        </p:nvSpPr>
        <p:spPr/>
        <p:txBody>
          <a:bodyPr/>
          <a:lstStyle/>
          <a:p>
            <a:pPr>
              <a:buFont typeface="Arial" charset="0"/>
              <a:buChar char="•"/>
            </a:pPr>
            <a:r>
              <a:rPr lang="en-US" dirty="0"/>
              <a:t> Bill due date: two weeks prior to arrival</a:t>
            </a:r>
          </a:p>
          <a:p>
            <a:pPr>
              <a:buFont typeface="Arial" charset="0"/>
              <a:buChar char="•"/>
            </a:pPr>
            <a:r>
              <a:rPr lang="en-US" dirty="0"/>
              <a:t> Pay tuition and other fees before you register for classes</a:t>
            </a:r>
          </a:p>
          <a:p>
            <a:pPr>
              <a:buFont typeface="Arial" charset="0"/>
              <a:buChar char="•"/>
            </a:pPr>
            <a:r>
              <a:rPr lang="en-US" dirty="0"/>
              <a:t> Activate your </a:t>
            </a:r>
            <a:r>
              <a:rPr lang="en-US" dirty="0" err="1"/>
              <a:t>NetID</a:t>
            </a:r>
            <a:r>
              <a:rPr lang="en-US" dirty="0"/>
              <a:t>, log in to your </a:t>
            </a:r>
            <a:r>
              <a:rPr lang="en-US" dirty="0">
                <a:hlinkClick r:id="rId3"/>
              </a:rPr>
              <a:t>SIS (Student Information System)</a:t>
            </a:r>
            <a:r>
              <a:rPr lang="en-US" dirty="0"/>
              <a:t> to look up your balance</a:t>
            </a:r>
          </a:p>
          <a:p>
            <a:pPr marL="0" indent="0">
              <a:buNone/>
            </a:pPr>
            <a:endParaRPr lang="en-US" dirty="0"/>
          </a:p>
        </p:txBody>
      </p:sp>
    </p:spTree>
    <p:extLst>
      <p:ext uri="{BB962C8B-B14F-4D97-AF65-F5344CB8AC3E}">
        <p14:creationId xmlns:p14="http://schemas.microsoft.com/office/powerpoint/2010/main" val="2054800459"/>
      </p:ext>
    </p:extLst>
  </p:cSld>
  <p:clrMapOvr>
    <a:masterClrMapping/>
  </p:clrMapOvr>
  <mc:AlternateContent xmlns:mc="http://schemas.openxmlformats.org/markup-compatibility/2006" xmlns:p14="http://schemas.microsoft.com/office/powerpoint/2010/main">
    <mc:Choice Requires="p14">
      <p:transition spd="slow" p14:dur="2000" advTm="27500"/>
    </mc:Choice>
    <mc:Fallback xmlns="">
      <p:transition spd="slow" advTm="275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Housing Check In</a:t>
            </a:r>
          </a:p>
        </p:txBody>
      </p:sp>
      <p:sp>
        <p:nvSpPr>
          <p:cNvPr id="3" name="Content Placeholder 2"/>
          <p:cNvSpPr>
            <a:spLocks noGrp="1"/>
          </p:cNvSpPr>
          <p:nvPr>
            <p:ph idx="1"/>
          </p:nvPr>
        </p:nvSpPr>
        <p:spPr/>
        <p:txBody>
          <a:bodyPr/>
          <a:lstStyle/>
          <a:p>
            <a:pPr>
              <a:buFont typeface="Arial" charset="0"/>
              <a:buChar char="•"/>
            </a:pPr>
            <a:r>
              <a:rPr lang="en-US" dirty="0"/>
              <a:t> </a:t>
            </a:r>
            <a:r>
              <a:rPr lang="en-US" dirty="0">
                <a:hlinkClick r:id="rId3"/>
              </a:rPr>
              <a:t>Check into housing </a:t>
            </a:r>
            <a:r>
              <a:rPr lang="en-US" dirty="0"/>
              <a:t>upon arrival</a:t>
            </a:r>
          </a:p>
          <a:p>
            <a:pPr>
              <a:buFont typeface="Arial" charset="0"/>
              <a:buChar char="•"/>
            </a:pPr>
            <a:r>
              <a:rPr lang="en-US" dirty="0"/>
              <a:t> Housing dates and details on the YSS website</a:t>
            </a:r>
          </a:p>
          <a:p>
            <a:pPr>
              <a:buFont typeface="Arial" charset="0"/>
              <a:buChar char="•"/>
            </a:pPr>
            <a:r>
              <a:rPr lang="en-US" dirty="0"/>
              <a:t>International students: </a:t>
            </a:r>
            <a:r>
              <a:rPr lang="en-US" dirty="0">
                <a:hlinkClick r:id="rId4"/>
              </a:rPr>
              <a:t>Office of International Students and Scholars</a:t>
            </a:r>
            <a:endParaRPr lang="en-US" dirty="0"/>
          </a:p>
        </p:txBody>
      </p:sp>
    </p:spTree>
    <p:extLst>
      <p:ext uri="{BB962C8B-B14F-4D97-AF65-F5344CB8AC3E}">
        <p14:creationId xmlns:p14="http://schemas.microsoft.com/office/powerpoint/2010/main" val="1218256049"/>
      </p:ext>
    </p:extLst>
  </p:cSld>
  <p:clrMapOvr>
    <a:masterClrMapping/>
  </p:clrMapOvr>
  <mc:AlternateContent xmlns:mc="http://schemas.openxmlformats.org/markup-compatibility/2006" xmlns:p14="http://schemas.microsoft.com/office/powerpoint/2010/main">
    <mc:Choice Requires="p14">
      <p:transition spd="slow" p14:dur="2000" advTm="61000"/>
    </mc:Choice>
    <mc:Fallback xmlns="">
      <p:transition spd="slow" advTm="61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Pack</a:t>
            </a:r>
          </a:p>
        </p:txBody>
      </p:sp>
      <p:sp>
        <p:nvSpPr>
          <p:cNvPr id="5" name="Content Placeholder 4"/>
          <p:cNvSpPr>
            <a:spLocks noGrp="1"/>
          </p:cNvSpPr>
          <p:nvPr>
            <p:ph idx="1"/>
          </p:nvPr>
        </p:nvSpPr>
        <p:spPr/>
        <p:txBody>
          <a:bodyPr/>
          <a:lstStyle/>
          <a:p>
            <a:pPr>
              <a:buFont typeface="Arial" charset="0"/>
              <a:buChar char="•"/>
            </a:pPr>
            <a:r>
              <a:rPr lang="en-US" dirty="0"/>
              <a:t> Clothing you can layer for variable weather in June and July</a:t>
            </a:r>
          </a:p>
          <a:p>
            <a:pPr>
              <a:buFont typeface="Arial" charset="0"/>
              <a:buChar char="•"/>
            </a:pPr>
            <a:r>
              <a:rPr lang="en-US" dirty="0"/>
              <a:t> Informal or athletic wear</a:t>
            </a:r>
          </a:p>
          <a:p>
            <a:pPr>
              <a:buFont typeface="Arial" charset="0"/>
              <a:buChar char="•"/>
            </a:pPr>
            <a:r>
              <a:rPr lang="en-US" dirty="0"/>
              <a:t> Sweater or light coat</a:t>
            </a:r>
          </a:p>
          <a:p>
            <a:pPr>
              <a:buFont typeface="Arial" charset="0"/>
              <a:buChar char="•"/>
            </a:pPr>
            <a:r>
              <a:rPr lang="en-US" dirty="0"/>
              <a:t> Umbrella or rain coat</a:t>
            </a:r>
          </a:p>
          <a:p>
            <a:pPr>
              <a:buFont typeface="Arial" charset="0"/>
              <a:buChar char="•"/>
            </a:pPr>
            <a:r>
              <a:rPr lang="en-US" dirty="0"/>
              <a:t> Business casual attire for events/activities</a:t>
            </a:r>
          </a:p>
        </p:txBody>
      </p:sp>
    </p:spTree>
    <p:extLst>
      <p:ext uri="{BB962C8B-B14F-4D97-AF65-F5344CB8AC3E}">
        <p14:creationId xmlns:p14="http://schemas.microsoft.com/office/powerpoint/2010/main" val="2051523383"/>
      </p:ext>
    </p:extLst>
  </p:cSld>
  <p:clrMapOvr>
    <a:masterClrMapping/>
  </p:clrMapOvr>
  <mc:AlternateContent xmlns:mc="http://schemas.openxmlformats.org/markup-compatibility/2006" xmlns:p14="http://schemas.microsoft.com/office/powerpoint/2010/main">
    <mc:Choice Requires="p14">
      <p:transition spd="slow" p14:dur="2000" advTm="39500"/>
    </mc:Choice>
    <mc:Fallback xmlns="">
      <p:transition spd="slow" advTm="395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Living in the Residential Colleges</a:t>
            </a:r>
          </a:p>
        </p:txBody>
      </p:sp>
      <p:sp>
        <p:nvSpPr>
          <p:cNvPr id="3" name="Content Placeholder 2"/>
          <p:cNvSpPr>
            <a:spLocks noGrp="1"/>
          </p:cNvSpPr>
          <p:nvPr>
            <p:ph idx="1"/>
          </p:nvPr>
        </p:nvSpPr>
        <p:spPr/>
        <p:txBody>
          <a:bodyPr/>
          <a:lstStyle/>
          <a:p>
            <a:pPr>
              <a:buFont typeface="Arial" charset="0"/>
              <a:buChar char="•"/>
            </a:pPr>
            <a:r>
              <a:rPr lang="en-US" dirty="0"/>
              <a:t> Residential Colleges</a:t>
            </a:r>
          </a:p>
          <a:p>
            <a:pPr>
              <a:buFont typeface="Arial" charset="0"/>
              <a:buChar char="•"/>
            </a:pPr>
            <a:r>
              <a:rPr lang="en-US" dirty="0"/>
              <a:t> </a:t>
            </a:r>
            <a:r>
              <a:rPr lang="en-US" dirty="0">
                <a:hlinkClick r:id="rId3"/>
              </a:rPr>
              <a:t>Residential Counselors</a:t>
            </a:r>
            <a:endParaRPr lang="en-US" dirty="0"/>
          </a:p>
          <a:p>
            <a:pPr>
              <a:buFont typeface="Arial" charset="0"/>
              <a:buChar char="•"/>
            </a:pPr>
            <a:r>
              <a:rPr lang="en-US" dirty="0"/>
              <a:t> </a:t>
            </a:r>
            <a:r>
              <a:rPr lang="en-US" dirty="0">
                <a:hlinkClick r:id="rId4"/>
              </a:rPr>
              <a:t>Activities</a:t>
            </a:r>
            <a:endParaRPr lang="en-US" dirty="0"/>
          </a:p>
          <a:p>
            <a:pPr>
              <a:buFont typeface="Arial" charset="0"/>
              <a:buChar char="•"/>
            </a:pPr>
            <a:r>
              <a:rPr lang="en-US" dirty="0"/>
              <a:t> </a:t>
            </a:r>
            <a:r>
              <a:rPr lang="en-US" dirty="0">
                <a:hlinkClick r:id="rId5"/>
              </a:rPr>
              <a:t>Residential Life tab</a:t>
            </a:r>
            <a:endParaRPr lang="en-US" dirty="0"/>
          </a:p>
          <a:p>
            <a:pPr>
              <a:buFont typeface="Arial" charset="0"/>
              <a:buChar char="•"/>
            </a:pPr>
            <a:r>
              <a:rPr lang="en-US" dirty="0"/>
              <a:t> Meals &amp; Dining</a:t>
            </a:r>
          </a:p>
        </p:txBody>
      </p:sp>
      <p:pic>
        <p:nvPicPr>
          <p:cNvPr id="4" name="Picture 3"/>
          <p:cNvPicPr>
            <a:picLocks noChangeAspect="1"/>
          </p:cNvPicPr>
          <p:nvPr/>
        </p:nvPicPr>
        <p:blipFill>
          <a:blip r:embed="rId6"/>
          <a:stretch>
            <a:fillRect/>
          </a:stretch>
        </p:blipFill>
        <p:spPr>
          <a:xfrm>
            <a:off x="1906588" y="4428060"/>
            <a:ext cx="4778026" cy="1709928"/>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7514" y="4428060"/>
            <a:ext cx="2377308" cy="1709928"/>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76491" y="4428060"/>
            <a:ext cx="2581023" cy="1709928"/>
          </a:xfrm>
          <a:prstGeom prst="rect">
            <a:avLst/>
          </a:prstGeom>
        </p:spPr>
      </p:pic>
    </p:spTree>
    <p:extLst>
      <p:ext uri="{BB962C8B-B14F-4D97-AF65-F5344CB8AC3E}">
        <p14:creationId xmlns:p14="http://schemas.microsoft.com/office/powerpoint/2010/main" val="2012613373"/>
      </p:ext>
    </p:extLst>
  </p:cSld>
  <p:clrMapOvr>
    <a:masterClrMapping/>
  </p:clrMapOvr>
  <mc:AlternateContent xmlns:mc="http://schemas.openxmlformats.org/markup-compatibility/2006" xmlns:p14="http://schemas.microsoft.com/office/powerpoint/2010/main">
    <mc:Choice Requires="p14">
      <p:transition spd="slow" p14:dur="2000" advTm="50500"/>
    </mc:Choice>
    <mc:Fallback xmlns="">
      <p:transition spd="slow" advTm="50500"/>
    </mc:Fallback>
  </mc:AlternateContent>
</p:sld>
</file>

<file path=ppt/theme/theme1.xml><?xml version="1.0" encoding="utf-8"?>
<a:theme xmlns:a="http://schemas.openxmlformats.org/drawingml/2006/main" name="Retrospect">
  <a:themeElements>
    <a:clrScheme name="Yale Summer Session Template">
      <a:dk1>
        <a:srgbClr val="000000"/>
      </a:dk1>
      <a:lt1>
        <a:srgbClr val="FFFFFF"/>
      </a:lt1>
      <a:dk2>
        <a:srgbClr val="637052"/>
      </a:dk2>
      <a:lt2>
        <a:srgbClr val="CCDDEA"/>
      </a:lt2>
      <a:accent1>
        <a:srgbClr val="226AC3"/>
      </a:accent1>
      <a:accent2>
        <a:srgbClr val="00326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221</TotalTime>
  <Words>1442</Words>
  <Application>Microsoft Office PowerPoint</Application>
  <PresentationFormat>Widescreen</PresentationFormat>
  <Paragraphs>121</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Calibri Light</vt:lpstr>
      <vt:lpstr>Courier New</vt:lpstr>
      <vt:lpstr>Verdana</vt:lpstr>
      <vt:lpstr>YaleAdmin-Italic</vt:lpstr>
      <vt:lpstr>YaleAdmin-Roman</vt:lpstr>
      <vt:lpstr>YaleAdmin-SmallCap</vt:lpstr>
      <vt:lpstr>Retrospect</vt:lpstr>
      <vt:lpstr>Pre-Arrival Presentation for Incoming Visiting Students</vt:lpstr>
      <vt:lpstr>Getting to New Haven</vt:lpstr>
      <vt:lpstr>Required Forms</vt:lpstr>
      <vt:lpstr>NET ID &amp; Password</vt:lpstr>
      <vt:lpstr>Upload a Photo for Your Photo ID</vt:lpstr>
      <vt:lpstr>Do You Owe Money?</vt:lpstr>
      <vt:lpstr>Housing Check In</vt:lpstr>
      <vt:lpstr>What to Pack</vt:lpstr>
      <vt:lpstr>Living in the Residential Colleges</vt:lpstr>
      <vt:lpstr>Your Dorm Room</vt:lpstr>
      <vt:lpstr>Getting Around Campus</vt:lpstr>
      <vt:lpstr>Attractions &amp; Resources</vt:lpstr>
      <vt:lpstr>Safety on Campus</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Pre-Arrival Presentation for Incoming Visiting Students</dc:title>
  <dc:creator>Ellen Cupo</dc:creator>
  <cp:lastModifiedBy>Trputec, Kathy</cp:lastModifiedBy>
  <cp:revision>46</cp:revision>
  <dcterms:created xsi:type="dcterms:W3CDTF">2016-05-09T18:46:20Z</dcterms:created>
  <dcterms:modified xsi:type="dcterms:W3CDTF">2017-05-03T16:09:56Z</dcterms:modified>
</cp:coreProperties>
</file>